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7.xml" ContentType="application/vnd.openxmlformats-officedocument.presentationml.notesSlide+xml"/>
  <Override PartName="/ppt/tags/tag11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13.xml" ContentType="application/vnd.openxmlformats-officedocument.presentationml.tags+xml"/>
  <Override PartName="/ppt/notesSlides/notesSlide40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41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42.xml" ContentType="application/vnd.openxmlformats-officedocument.presentationml.notesSlide+xml"/>
  <Override PartName="/ppt/tags/tag247.xml" ContentType="application/vnd.openxmlformats-officedocument.presentationml.tags+xml"/>
  <Override PartName="/ppt/notesSlides/notesSlide43.xml" ContentType="application/vnd.openxmlformats-officedocument.presentationml.notesSlide+xml"/>
  <Override PartName="/ppt/tags/tag248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24" r:id="rId2"/>
    <p:sldId id="276" r:id="rId3"/>
    <p:sldId id="279" r:id="rId4"/>
    <p:sldId id="280" r:id="rId5"/>
    <p:sldId id="281" r:id="rId6"/>
    <p:sldId id="282" r:id="rId7"/>
    <p:sldId id="283" r:id="rId8"/>
    <p:sldId id="331" r:id="rId9"/>
    <p:sldId id="284" r:id="rId10"/>
    <p:sldId id="325" r:id="rId11"/>
    <p:sldId id="285" r:id="rId12"/>
    <p:sldId id="286" r:id="rId13"/>
    <p:sldId id="287" r:id="rId14"/>
    <p:sldId id="326" r:id="rId15"/>
    <p:sldId id="288" r:id="rId16"/>
    <p:sldId id="322" r:id="rId17"/>
    <p:sldId id="289" r:id="rId18"/>
    <p:sldId id="327" r:id="rId19"/>
    <p:sldId id="332" r:id="rId20"/>
    <p:sldId id="290" r:id="rId21"/>
    <p:sldId id="291" r:id="rId22"/>
    <p:sldId id="329" r:id="rId23"/>
    <p:sldId id="330" r:id="rId24"/>
    <p:sldId id="328" r:id="rId25"/>
    <p:sldId id="292" r:id="rId26"/>
    <p:sldId id="293" r:id="rId27"/>
    <p:sldId id="333" r:id="rId28"/>
    <p:sldId id="334" r:id="rId29"/>
    <p:sldId id="335" r:id="rId30"/>
    <p:sldId id="294" r:id="rId31"/>
    <p:sldId id="295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5" r:id="rId48"/>
    <p:sldId id="312" r:id="rId49"/>
    <p:sldId id="313" r:id="rId50"/>
    <p:sldId id="314" r:id="rId51"/>
    <p:sldId id="316" r:id="rId52"/>
    <p:sldId id="317" r:id="rId53"/>
    <p:sldId id="318" r:id="rId54"/>
    <p:sldId id="319" r:id="rId55"/>
    <p:sldId id="323" r:id="rId56"/>
    <p:sldId id="320" r:id="rId57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8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8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8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8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0C0C0"/>
    <a:srgbClr val="FFBD5B"/>
    <a:srgbClr val="FF9900"/>
    <a:srgbClr val="808080"/>
    <a:srgbClr val="333333"/>
    <a:srgbClr val="5F5F5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1"/>
    <p:restoredTop sz="93095"/>
  </p:normalViewPr>
  <p:slideViewPr>
    <p:cSldViewPr>
      <p:cViewPr varScale="1">
        <p:scale>
          <a:sx n="137" d="100"/>
          <a:sy n="137" d="100"/>
        </p:scale>
        <p:origin x="5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86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613238-00B0-4043-B12D-8C6840555D54}" type="datetime1">
              <a:rPr lang="es-ES"/>
              <a:pPr>
                <a:defRPr/>
              </a:pPr>
              <a:t>16/10/17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2DC6617-6229-0E47-BD39-026FB94C2D3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655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6466D064-8C1C-CF42-BE6A-CEB24D85077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3851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339774-09A8-9D45-BE05-007A5451E32A}" type="slidenum">
              <a:rPr lang="es-ES">
                <a:latin typeface="Arial" pitchFamily="8" charset="0"/>
              </a:rPr>
              <a:pPr/>
              <a:t>2</a:t>
            </a:fld>
            <a:endParaRPr lang="es-ES">
              <a:latin typeface="Arial" pitchFamily="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8627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2577D-1299-AD4F-9716-C98B222A7011}" type="slidenum">
              <a:rPr lang="es-ES">
                <a:latin typeface="Arial" pitchFamily="8" charset="0"/>
              </a:rPr>
              <a:pPr/>
              <a:t>12</a:t>
            </a:fld>
            <a:endParaRPr lang="es-ES">
              <a:latin typeface="Arial" pitchFamily="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3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DFDCE-B4DF-714B-B583-57F225B3F4EE}" type="slidenum">
              <a:rPr lang="es-ES">
                <a:latin typeface="Arial" pitchFamily="8" charset="0"/>
              </a:rPr>
              <a:pPr/>
              <a:t>13</a:t>
            </a:fld>
            <a:endParaRPr lang="es-ES">
              <a:latin typeface="Arial" pitchFamily="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44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1C0B88-2BD1-9B45-85E6-5AB7AA3F9B7C}" type="slidenum">
              <a:rPr lang="es-ES">
                <a:latin typeface="Arial" pitchFamily="8" charset="0"/>
              </a:rPr>
              <a:pPr/>
              <a:t>15</a:t>
            </a:fld>
            <a:endParaRPr lang="es-ES">
              <a:latin typeface="Arial" pitchFamily="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666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1B7C9F-EEBB-C645-8383-32C55B47B05E}" type="slidenum">
              <a:rPr lang="es-ES">
                <a:latin typeface="Arial" pitchFamily="8" charset="0"/>
              </a:rPr>
              <a:pPr/>
              <a:t>16</a:t>
            </a:fld>
            <a:endParaRPr lang="es-ES">
              <a:latin typeface="Arial" pitchFamily="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15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F83A3-0F71-4840-8460-AC7FD8B5E45F}" type="slidenum">
              <a:rPr lang="es-ES">
                <a:latin typeface="Arial" pitchFamily="8" charset="0"/>
              </a:rPr>
              <a:pPr/>
              <a:t>17</a:t>
            </a:fld>
            <a:endParaRPr lang="es-ES">
              <a:latin typeface="Arial" pitchFamily="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991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7D29F-A139-D948-B02E-D76BB9D8F8C1}" type="slidenum">
              <a:rPr lang="es-ES">
                <a:latin typeface="Arial" pitchFamily="8" charset="0"/>
              </a:rPr>
              <a:pPr/>
              <a:t>20</a:t>
            </a:fld>
            <a:endParaRPr lang="es-ES">
              <a:latin typeface="Arial" pitchFamily="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62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B84252-43A4-8248-8830-0132AC3EF73A}" type="slidenum">
              <a:rPr lang="es-ES">
                <a:latin typeface="Arial" pitchFamily="8" charset="0"/>
              </a:rPr>
              <a:pPr/>
              <a:t>21</a:t>
            </a:fld>
            <a:endParaRPr lang="es-ES">
              <a:latin typeface="Arial" pitchFamily="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7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F4540-6ADC-C64A-92B7-3C9CCF33EED8}" type="slidenum">
              <a:rPr lang="es-ES">
                <a:latin typeface="Arial" pitchFamily="8" charset="0"/>
              </a:rPr>
              <a:pPr/>
              <a:t>22</a:t>
            </a:fld>
            <a:endParaRPr lang="es-ES">
              <a:latin typeface="Arial" pitchFamily="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720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519639-D79F-9E45-8C40-686C4113DBDD}" type="slidenum">
              <a:rPr lang="es-ES">
                <a:latin typeface="Arial" pitchFamily="8" charset="0"/>
              </a:rPr>
              <a:pPr/>
              <a:t>23</a:t>
            </a:fld>
            <a:endParaRPr lang="es-ES">
              <a:latin typeface="Arial" pitchFamily="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5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CEF0ED-1271-BA4B-88CD-B38572325128}" type="slidenum">
              <a:rPr lang="es-ES">
                <a:latin typeface="Arial" pitchFamily="8" charset="0"/>
              </a:rPr>
              <a:pPr/>
              <a:t>24</a:t>
            </a:fld>
            <a:endParaRPr lang="es-ES">
              <a:latin typeface="Arial" pitchFamily="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79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98786E-B2A5-7B48-981A-933061D4BCD7}" type="slidenum">
              <a:rPr lang="es-ES">
                <a:latin typeface="Arial" pitchFamily="8" charset="0"/>
              </a:rPr>
              <a:pPr/>
              <a:t>3</a:t>
            </a:fld>
            <a:endParaRPr lang="es-ES">
              <a:latin typeface="Arial" pitchFamily="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64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C5436-12D7-1E47-89F7-E4E5397B2A33}" type="slidenum">
              <a:rPr lang="es-ES">
                <a:latin typeface="Arial" pitchFamily="8" charset="0"/>
              </a:rPr>
              <a:pPr/>
              <a:t>25</a:t>
            </a:fld>
            <a:endParaRPr lang="es-ES">
              <a:latin typeface="Arial" pitchFamily="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160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33881-F0BF-914E-A0DD-5621C2CDD7D4}" type="slidenum">
              <a:rPr lang="es-ES">
                <a:latin typeface="Arial" pitchFamily="8" charset="0"/>
              </a:rPr>
              <a:pPr/>
              <a:t>26</a:t>
            </a:fld>
            <a:endParaRPr lang="es-ES">
              <a:latin typeface="Arial" pitchFamily="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22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CEF0ED-1271-BA4B-88CD-B38572325128}" type="slidenum">
              <a:rPr lang="es-ES">
                <a:latin typeface="Arial" pitchFamily="8" charset="0"/>
              </a:rPr>
              <a:pPr/>
              <a:t>27</a:t>
            </a:fld>
            <a:endParaRPr lang="es-ES">
              <a:latin typeface="Arial" pitchFamily="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522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C5436-12D7-1E47-89F7-E4E5397B2A33}" type="slidenum">
              <a:rPr lang="es-ES">
                <a:latin typeface="Arial" pitchFamily="8" charset="0"/>
              </a:rPr>
              <a:pPr/>
              <a:t>28</a:t>
            </a:fld>
            <a:endParaRPr lang="es-ES">
              <a:latin typeface="Arial" pitchFamily="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941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33881-F0BF-914E-A0DD-5621C2CDD7D4}" type="slidenum">
              <a:rPr lang="es-ES">
                <a:latin typeface="Arial" pitchFamily="8" charset="0"/>
              </a:rPr>
              <a:pPr/>
              <a:t>29</a:t>
            </a:fld>
            <a:endParaRPr lang="es-ES">
              <a:latin typeface="Arial" pitchFamily="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602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49DE8-8FEF-4C47-8CD0-8E85E9B93D56}" type="slidenum">
              <a:rPr lang="es-ES">
                <a:latin typeface="Arial" pitchFamily="8" charset="0"/>
              </a:rPr>
              <a:pPr/>
              <a:t>30</a:t>
            </a:fld>
            <a:endParaRPr lang="es-ES">
              <a:latin typeface="Arial" pitchFamily="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75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B0B121-7C8D-0941-BD46-816320E876EB}" type="slidenum">
              <a:rPr lang="es-ES">
                <a:latin typeface="Arial" pitchFamily="8" charset="0"/>
              </a:rPr>
              <a:pPr/>
              <a:t>31</a:t>
            </a:fld>
            <a:endParaRPr lang="es-ES">
              <a:latin typeface="Arial" pitchFamily="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28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83836-90C5-E940-8276-1E5FAA31914F}" type="slidenum">
              <a:rPr lang="es-ES">
                <a:latin typeface="Arial" pitchFamily="8" charset="0"/>
              </a:rPr>
              <a:pPr/>
              <a:t>32</a:t>
            </a:fld>
            <a:endParaRPr lang="es-ES">
              <a:latin typeface="Arial" pitchFamily="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925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12B05-8EF5-5C42-B8A1-2FA63CC4D739}" type="slidenum">
              <a:rPr lang="es-ES">
                <a:latin typeface="Arial" pitchFamily="8" charset="0"/>
              </a:rPr>
              <a:pPr/>
              <a:t>33</a:t>
            </a:fld>
            <a:endParaRPr lang="es-ES">
              <a:latin typeface="Arial" pitchFamily="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0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B94C0-96D2-B947-A2AC-F152C4596AA7}" type="slidenum">
              <a:rPr lang="es-ES">
                <a:latin typeface="Arial" pitchFamily="8" charset="0"/>
              </a:rPr>
              <a:pPr/>
              <a:t>34</a:t>
            </a:fld>
            <a:endParaRPr lang="es-ES">
              <a:latin typeface="Arial" pitchFamily="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77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D4F26-A73B-0041-A8D6-B31DF852B9A9}" type="slidenum">
              <a:rPr lang="es-ES">
                <a:latin typeface="Arial" pitchFamily="8" charset="0"/>
              </a:rPr>
              <a:pPr/>
              <a:t>4</a:t>
            </a:fld>
            <a:endParaRPr lang="es-ES">
              <a:latin typeface="Arial" pitchFamily="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699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6B8395-CD97-8B43-8970-05831CF23700}" type="slidenum">
              <a:rPr lang="es-ES">
                <a:latin typeface="Arial" pitchFamily="8" charset="0"/>
              </a:rPr>
              <a:pPr/>
              <a:t>35</a:t>
            </a:fld>
            <a:endParaRPr lang="es-ES">
              <a:latin typeface="Arial" pitchFamily="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38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44ED5B-A1C2-694B-9BE9-BC1683E13A62}" type="slidenum">
              <a:rPr lang="es-ES">
                <a:latin typeface="Arial" pitchFamily="8" charset="0"/>
              </a:rPr>
              <a:pPr/>
              <a:t>36</a:t>
            </a:fld>
            <a:endParaRPr lang="es-ES">
              <a:latin typeface="Arial" pitchFamily="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6222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2EF421-DCA1-D64B-9209-3BB4EB23D8CC}" type="slidenum">
              <a:rPr lang="es-ES">
                <a:latin typeface="Arial" pitchFamily="8" charset="0"/>
              </a:rPr>
              <a:pPr/>
              <a:t>37</a:t>
            </a:fld>
            <a:endParaRPr lang="es-ES">
              <a:latin typeface="Arial" pitchFamily="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8294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713A6-E186-E145-9994-A34BF5168461}" type="slidenum">
              <a:rPr lang="es-ES">
                <a:latin typeface="Arial" pitchFamily="8" charset="0"/>
              </a:rPr>
              <a:pPr/>
              <a:t>38</a:t>
            </a:fld>
            <a:endParaRPr lang="es-ES">
              <a:latin typeface="Arial" pitchFamily="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07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68A8D2-ADBE-1843-B42B-84E96F665CC1}" type="slidenum">
              <a:rPr lang="es-ES">
                <a:latin typeface="Arial" pitchFamily="8" charset="0"/>
              </a:rPr>
              <a:pPr/>
              <a:t>39</a:t>
            </a:fld>
            <a:endParaRPr lang="es-ES">
              <a:latin typeface="Arial" pitchFamily="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76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B62FC-A6E1-1C49-BB42-C88D2147F1D1}" type="slidenum">
              <a:rPr lang="es-ES">
                <a:latin typeface="Arial" pitchFamily="8" charset="0"/>
              </a:rPr>
              <a:pPr/>
              <a:t>40</a:t>
            </a:fld>
            <a:endParaRPr lang="es-ES">
              <a:latin typeface="Arial" pitchFamily="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236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4618CF-E4B7-DA40-8BA6-CDD4358279AB}" type="slidenum">
              <a:rPr lang="es-ES">
                <a:latin typeface="Arial" pitchFamily="8" charset="0"/>
              </a:rPr>
              <a:pPr/>
              <a:t>41</a:t>
            </a:fld>
            <a:endParaRPr lang="es-ES">
              <a:latin typeface="Arial" pitchFamily="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532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55BAE-A699-BF41-87B8-7767ED154ECE}" type="slidenum">
              <a:rPr lang="es-ES">
                <a:latin typeface="Arial" pitchFamily="8" charset="0"/>
              </a:rPr>
              <a:pPr/>
              <a:t>42</a:t>
            </a:fld>
            <a:endParaRPr lang="es-ES">
              <a:latin typeface="Arial" pitchFamily="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375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52EB-14B4-8D41-AD20-615D4C9045B6}" type="slidenum">
              <a:rPr lang="es-ES">
                <a:latin typeface="Arial" pitchFamily="8" charset="0"/>
              </a:rPr>
              <a:pPr/>
              <a:t>43</a:t>
            </a:fld>
            <a:endParaRPr lang="es-ES">
              <a:latin typeface="Arial" pitchFamily="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283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419BEB-6882-9C4A-BDBF-32AE7C0EF6AF}" type="slidenum">
              <a:rPr lang="es-ES">
                <a:latin typeface="Arial" pitchFamily="8" charset="0"/>
              </a:rPr>
              <a:pPr/>
              <a:t>44</a:t>
            </a:fld>
            <a:endParaRPr lang="es-ES">
              <a:latin typeface="Arial" pitchFamily="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15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12400F-FEB7-2744-BF09-7B110C353337}" type="slidenum">
              <a:rPr lang="es-ES">
                <a:latin typeface="Arial" pitchFamily="8" charset="0"/>
              </a:rPr>
              <a:pPr/>
              <a:t>5</a:t>
            </a:fld>
            <a:endParaRPr lang="es-ES">
              <a:latin typeface="Arial" pitchFamily="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4426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D63B8-842B-524D-9166-FB7918C84A27}" type="slidenum">
              <a:rPr lang="es-ES">
                <a:latin typeface="Arial" pitchFamily="8" charset="0"/>
              </a:rPr>
              <a:pPr/>
              <a:t>45</a:t>
            </a:fld>
            <a:endParaRPr lang="es-ES">
              <a:latin typeface="Arial" pitchFamily="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4612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0B9053-6E9A-CB4F-AFE0-AA4B44E185D3}" type="slidenum">
              <a:rPr lang="es-ES">
                <a:latin typeface="Arial" pitchFamily="8" charset="0"/>
              </a:rPr>
              <a:pPr/>
              <a:t>46</a:t>
            </a:fld>
            <a:endParaRPr lang="es-ES">
              <a:latin typeface="Arial" pitchFamily="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246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63C985-E26B-AB40-8680-FD5DBBF88337}" type="slidenum">
              <a:rPr lang="es-ES">
                <a:latin typeface="Arial" pitchFamily="8" charset="0"/>
              </a:rPr>
              <a:pPr/>
              <a:t>47</a:t>
            </a:fld>
            <a:endParaRPr lang="es-ES">
              <a:latin typeface="Arial" pitchFamily="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0080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F300E-F35D-744D-BB1C-A6D76BFB1969}" type="slidenum">
              <a:rPr lang="es-ES">
                <a:latin typeface="Arial" pitchFamily="8" charset="0"/>
              </a:rPr>
              <a:pPr/>
              <a:t>48</a:t>
            </a:fld>
            <a:endParaRPr lang="es-ES">
              <a:latin typeface="Arial" pitchFamily="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66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DE204B-0B17-AD4C-82BE-077015F5730D}" type="slidenum">
              <a:rPr lang="es-ES">
                <a:latin typeface="Arial" pitchFamily="8" charset="0"/>
              </a:rPr>
              <a:pPr/>
              <a:t>49</a:t>
            </a:fld>
            <a:endParaRPr lang="es-ES">
              <a:latin typeface="Arial" pitchFamily="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083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DA72-B656-9C43-99E7-C769A3A3595F}" type="slidenum">
              <a:rPr lang="es-ES">
                <a:latin typeface="Arial" pitchFamily="8" charset="0"/>
              </a:rPr>
              <a:pPr/>
              <a:t>50</a:t>
            </a:fld>
            <a:endParaRPr lang="es-ES">
              <a:latin typeface="Arial" pitchFamily="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98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82F8C9-33E9-2D4D-84FF-6EE17CA75A99}" type="slidenum">
              <a:rPr lang="es-ES">
                <a:latin typeface="Arial" pitchFamily="8" charset="0"/>
              </a:rPr>
              <a:pPr/>
              <a:t>51</a:t>
            </a:fld>
            <a:endParaRPr lang="es-ES">
              <a:latin typeface="Arial" pitchFamily="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9891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BA0382-A0EF-534E-A610-BA1A7B6A1591}" type="slidenum">
              <a:rPr lang="es-ES">
                <a:latin typeface="Arial" pitchFamily="8" charset="0"/>
              </a:rPr>
              <a:pPr/>
              <a:t>52</a:t>
            </a:fld>
            <a:endParaRPr lang="es-ES">
              <a:latin typeface="Arial" pitchFamily="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8073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26D9E3-B1A1-6343-B4CC-A8B6E00EE4C6}" type="slidenum">
              <a:rPr lang="es-ES">
                <a:latin typeface="Arial" pitchFamily="8" charset="0"/>
              </a:rPr>
              <a:pPr/>
              <a:t>53</a:t>
            </a:fld>
            <a:endParaRPr lang="es-ES">
              <a:latin typeface="Arial" pitchFamily="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592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AA2926-F9F2-0C49-8327-952BEC2639FE}" type="slidenum">
              <a:rPr lang="es-ES">
                <a:latin typeface="Arial" pitchFamily="8" charset="0"/>
              </a:rPr>
              <a:pPr/>
              <a:t>54</a:t>
            </a:fld>
            <a:endParaRPr lang="es-ES">
              <a:latin typeface="Arial" pitchFamily="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62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6B7CB-7BA4-CC44-81BA-0728F2095484}" type="slidenum">
              <a:rPr lang="es-ES">
                <a:latin typeface="Arial" pitchFamily="8" charset="0"/>
              </a:rPr>
              <a:pPr/>
              <a:t>6</a:t>
            </a:fld>
            <a:endParaRPr lang="es-ES">
              <a:latin typeface="Arial" pitchFamily="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080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F564D-21D1-4C48-A3E5-811A4DE78CAD}" type="slidenum">
              <a:rPr lang="es-ES">
                <a:latin typeface="Arial" pitchFamily="8" charset="0"/>
              </a:rPr>
              <a:pPr/>
              <a:t>55</a:t>
            </a:fld>
            <a:endParaRPr lang="es-ES">
              <a:latin typeface="Arial" pitchFamily="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186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700F0-51BB-4E49-B24C-F53B64BB9DED}" type="slidenum">
              <a:rPr lang="es-ES">
                <a:latin typeface="Arial" pitchFamily="8" charset="0"/>
              </a:rPr>
              <a:pPr/>
              <a:t>56</a:t>
            </a:fld>
            <a:endParaRPr lang="es-ES">
              <a:latin typeface="Arial" pitchFamily="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91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2AD7DC-2BD7-AE4E-8155-4BCDC0120578}" type="slidenum">
              <a:rPr lang="es-ES">
                <a:latin typeface="Arial" pitchFamily="8" charset="0"/>
              </a:rPr>
              <a:pPr/>
              <a:t>7</a:t>
            </a:fld>
            <a:endParaRPr lang="es-ES">
              <a:latin typeface="Arial" pitchFamily="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9909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34CB0A-5435-D44C-A6F5-081A73B49D1B}" type="slidenum">
              <a:rPr lang="es-ES">
                <a:latin typeface="Arial" pitchFamily="8" charset="0"/>
              </a:rPr>
              <a:pPr/>
              <a:t>8</a:t>
            </a:fld>
            <a:endParaRPr lang="es-ES">
              <a:latin typeface="Arial" pitchFamily="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872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53452-86BC-7E49-9507-1C6404F36098}" type="slidenum">
              <a:rPr lang="es-ES">
                <a:latin typeface="Arial" pitchFamily="8" charset="0"/>
              </a:rPr>
              <a:pPr/>
              <a:t>9</a:t>
            </a:fld>
            <a:endParaRPr lang="es-ES">
              <a:latin typeface="Arial" pitchFamily="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90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84A76C-38EA-5146-AF18-285E98B211EB}" type="slidenum">
              <a:rPr lang="es-ES">
                <a:latin typeface="Arial" pitchFamily="8" charset="0"/>
              </a:rPr>
              <a:pPr/>
              <a:t>11</a:t>
            </a:fld>
            <a:endParaRPr lang="es-ES">
              <a:latin typeface="Arial" pitchFamily="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8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26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ua.es/es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lsi.ua.es/2010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0 Forma"/>
          <p:cNvSpPr>
            <a:spLocks/>
          </p:cNvSpPr>
          <p:nvPr userDrawn="1"/>
        </p:nvSpPr>
        <p:spPr bwMode="auto">
          <a:xfrm>
            <a:off x="1687513" y="5715000"/>
            <a:ext cx="7456487" cy="487363"/>
          </a:xfrm>
          <a:custGeom>
            <a:avLst/>
            <a:gdLst>
              <a:gd name="T0" fmla="*/ 4697 w 4697"/>
              <a:gd name="T1" fmla="*/ 0 h 367"/>
              <a:gd name="T2" fmla="*/ 4697 w 4697"/>
              <a:gd name="T3" fmla="*/ 367 h 367"/>
              <a:gd name="T4" fmla="*/ 0 w 4697"/>
              <a:gd name="T5" fmla="*/ 218 h 367"/>
              <a:gd name="T6" fmla="*/ 4697 w 4697"/>
              <a:gd name="T7" fmla="*/ 0 h 367"/>
              <a:gd name="T8" fmla="*/ 0 60000 65536"/>
              <a:gd name="T9" fmla="*/ 0 60000 65536"/>
              <a:gd name="T10" fmla="*/ 0 60000 65536"/>
              <a:gd name="T11" fmla="*/ 0 60000 65536"/>
              <a:gd name="T12" fmla="*/ 0 w 4697"/>
              <a:gd name="T13" fmla="*/ 0 h 367"/>
              <a:gd name="T14" fmla="*/ 0 w 4697"/>
              <a:gd name="T15" fmla="*/ 0 h 3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97" h="367">
                <a:moveTo>
                  <a:pt x="4697" y="0"/>
                </a:moveTo>
                <a:lnTo>
                  <a:pt x="4697" y="367"/>
                </a:lnTo>
                <a:lnTo>
                  <a:pt x="0" y="218"/>
                </a:lnTo>
                <a:lnTo>
                  <a:pt x="4697" y="0"/>
                </a:lnTo>
                <a:close/>
              </a:path>
            </a:pathLst>
          </a:custGeom>
          <a:solidFill>
            <a:srgbClr val="0070C0">
              <a:alpha val="40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s-ES">
              <a:latin typeface="Eras Medium ITC" pitchFamily="34" charset="0"/>
            </a:endParaRPr>
          </a:p>
        </p:txBody>
      </p:sp>
      <p:sp>
        <p:nvSpPr>
          <p:cNvPr id="4" name="11 Forma"/>
          <p:cNvSpPr>
            <a:spLocks/>
          </p:cNvSpPr>
          <p:nvPr userDrawn="1"/>
        </p:nvSpPr>
        <p:spPr bwMode="auto">
          <a:xfrm>
            <a:off x="36513" y="5999163"/>
            <a:ext cx="9107487" cy="788987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0 h 528"/>
              <a:gd name="T4" fmla="*/ 5760 w 5760"/>
              <a:gd name="T5" fmla="*/ 528 h 528"/>
              <a:gd name="T6" fmla="*/ 48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0 w 5760"/>
              <a:gd name="T15" fmla="*/ 0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0" y="0"/>
                </a:moveTo>
                <a:lnTo>
                  <a:pt x="5760" y="0"/>
                </a:lnTo>
                <a:lnTo>
                  <a:pt x="5760" y="528"/>
                </a:lnTo>
                <a:lnTo>
                  <a:pt x="48" y="0"/>
                </a:lnTo>
              </a:path>
            </a:pathLst>
          </a:cu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s-ES">
              <a:latin typeface="Eras Medium ITC" pitchFamily="34" charset="0"/>
            </a:endParaRPr>
          </a:p>
        </p:txBody>
      </p:sp>
      <p:cxnSp>
        <p:nvCxnSpPr>
          <p:cNvPr id="5" name="Picture 7"/>
          <p:cNvCxnSpPr/>
          <p:nvPr userDrawn="1"/>
        </p:nvCxnSpPr>
        <p:spPr>
          <a:xfrm>
            <a:off x="9143" y="5894344"/>
            <a:ext cx="9143177" cy="79065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10 Rectángulo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gradFill rotWithShape="1">
            <a:gsLst>
              <a:gs pos="0">
                <a:srgbClr val="C0C0C0">
                  <a:alpha val="56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s-ES">
              <a:latin typeface="Eras Medium ITC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533400" y="4770438"/>
            <a:ext cx="8089900" cy="1477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s-ES_tradnl" sz="2400" b="1">
                <a:solidFill>
                  <a:srgbClr val="003399"/>
                </a:solidFill>
                <a:latin typeface="Tahoma" charset="0"/>
              </a:rPr>
              <a:t>2010-2011</a:t>
            </a:r>
            <a:endParaRPr lang="es-ES" sz="2400" b="1">
              <a:solidFill>
                <a:srgbClr val="003399"/>
              </a:solidFill>
              <a:latin typeface="Tahoma" charset="0"/>
            </a:endParaRPr>
          </a:p>
          <a:p>
            <a:pPr algn="ctr" eaLnBrk="0" hangingPunct="0">
              <a:defRPr/>
            </a:pPr>
            <a:r>
              <a:rPr lang="es-ES" sz="2400" b="1">
                <a:solidFill>
                  <a:srgbClr val="333333"/>
                </a:solidFill>
                <a:latin typeface="Tahoma" charset="0"/>
              </a:rPr>
              <a:t>Grado en Ingeniería Informática</a:t>
            </a:r>
          </a:p>
          <a:p>
            <a:pPr algn="ctr" eaLnBrk="0" hangingPunct="0">
              <a:spcBef>
                <a:spcPct val="50000"/>
              </a:spcBef>
              <a:defRPr/>
            </a:pPr>
            <a:endParaRPr lang="es-ES" sz="2800" i="1">
              <a:latin typeface="Tahoma" charset="0"/>
            </a:endParaRPr>
          </a:p>
        </p:txBody>
      </p:sp>
      <p:sp>
        <p:nvSpPr>
          <p:cNvPr id="8" name="19 Rectángulo"/>
          <p:cNvSpPr/>
          <p:nvPr userDrawn="1"/>
        </p:nvSpPr>
        <p:spPr>
          <a:xfrm>
            <a:off x="5304361" y="2819400"/>
            <a:ext cx="3077639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1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Profesores:</a:t>
            </a:r>
          </a:p>
          <a:p>
            <a:pPr algn="ctr">
              <a:defRPr/>
            </a:pPr>
            <a:r>
              <a:rPr lang="es-ES" sz="2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Andrés Montoyo</a:t>
            </a:r>
          </a:p>
          <a:p>
            <a:pPr algn="ctr">
              <a:defRPr/>
            </a:pPr>
            <a:r>
              <a:rPr lang="es-ES" sz="2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Manuel Marco</a:t>
            </a:r>
          </a:p>
          <a:p>
            <a:pPr algn="ctr">
              <a:defRPr/>
            </a:pPr>
            <a:r>
              <a:rPr lang="es-ES" sz="2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Sonia Vázquez</a:t>
            </a:r>
          </a:p>
        </p:txBody>
      </p:sp>
      <p:pic>
        <p:nvPicPr>
          <p:cNvPr id="10" name="Picture 14" descr="DLSI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819400"/>
            <a:ext cx="1676400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ogo Universidad Alicante">
            <a:hlinkClick r:id="rId4" tooltip="HOME - Universidad de Alicante"/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733800"/>
            <a:ext cx="25050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Imagen de notici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3886200" y="3505200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24 Rectángulo"/>
          <p:cNvSpPr/>
          <p:nvPr userDrawn="1"/>
        </p:nvSpPr>
        <p:spPr>
          <a:xfrm>
            <a:off x="304800" y="6150114"/>
            <a:ext cx="1371600" cy="707886"/>
          </a:xfrm>
          <a:prstGeom prst="rect">
            <a:avLst/>
          </a:prstGeom>
          <a:noFill/>
          <a:scene3d>
            <a:camera prst="orthographicFront"/>
            <a:lightRig rig="flat" dir="tl">
              <a:rot lat="0" lon="0" rev="6600000"/>
            </a:lightRig>
          </a:scene3d>
          <a:sp3d>
            <a:bevelT w="6350"/>
            <a:bevelB w="6350"/>
          </a:sp3d>
        </p:spPr>
        <p:txBody>
          <a:bodyPr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</a:rPr>
              <a:t>STI</a:t>
            </a:r>
          </a:p>
        </p:txBody>
      </p:sp>
      <p:sp>
        <p:nvSpPr>
          <p:cNvPr id="9" name="8 Rectángulo"/>
          <p:cNvSpPr>
            <a:spLocks noGrp="1"/>
          </p:cNvSpPr>
          <p:nvPr>
            <p:ph type="title"/>
          </p:nvPr>
        </p:nvSpPr>
        <p:spPr>
          <a:xfrm>
            <a:off x="558800" y="809625"/>
            <a:ext cx="7772400" cy="147002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s-ES"/>
              <a:t>Haga clic para cambiar el estilo de título	</a:t>
            </a:r>
          </a:p>
        </p:txBody>
      </p:sp>
      <p:sp>
        <p:nvSpPr>
          <p:cNvPr id="14" name="17 Rectángulo"/>
          <p:cNvSpPr>
            <a:spLocks noGrp="1"/>
          </p:cNvSpPr>
          <p:nvPr>
            <p:ph type="dt" sz="half" idx="10"/>
          </p:nvPr>
        </p:nvSpPr>
        <p:spPr>
          <a:xfrm>
            <a:off x="43973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" name="26 Rectángulo"/>
          <p:cNvSpPr>
            <a:spLocks noGrp="1"/>
          </p:cNvSpPr>
          <p:nvPr>
            <p:ph type="sldNum" sz="quarter" idx="11"/>
          </p:nvPr>
        </p:nvSpPr>
        <p:spPr>
          <a:xfrm>
            <a:off x="653573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B87D9-A8AE-134B-86C3-2C2CF4E1D27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3B9E-1525-5944-9889-B863C7D7EBA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2F5C3-D80C-AC4A-80A1-AAE392C1ADC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4AD56-EA7E-2A4C-9517-8DB98D159A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C80F0-2533-B041-A530-6888E6B17E0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F2F8-EDEE-3E4F-9252-D225CAF1AA1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7A221-C11A-AE42-8DAD-44149D93BCD6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9B96D-730E-234D-B1FB-37C0F6000E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EB15E-7F2E-9644-A766-9D5C716ACC7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A2C5D-E93A-9946-B9B5-5D8A1A9D24F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7 Rectángulo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0 Rectángulo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FA376-9B9B-7640-B94E-826DD73A59B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"/>
          <p:cNvSpPr>
            <a:spLocks/>
          </p:cNvSpPr>
          <p:nvPr userDrawn="1"/>
        </p:nvSpPr>
        <p:spPr bwMode="auto">
          <a:xfrm>
            <a:off x="457200" y="4953000"/>
            <a:ext cx="3802063" cy="1443038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0 h 528"/>
              <a:gd name="T4" fmla="*/ 5760 w 5760"/>
              <a:gd name="T5" fmla="*/ 528 h 528"/>
              <a:gd name="T6" fmla="*/ 48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0 w 5760"/>
              <a:gd name="T15" fmla="*/ 0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0070C0">
              <a:alpha val="40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s-ES">
              <a:latin typeface="Eras Medium ITC" pitchFamily="34" charset="0"/>
            </a:endParaRPr>
          </a:p>
        </p:txBody>
      </p:sp>
      <p:sp>
        <p:nvSpPr>
          <p:cNvPr id="90115" name="11 Forma"/>
          <p:cNvSpPr>
            <a:spLocks/>
          </p:cNvSpPr>
          <p:nvPr/>
        </p:nvSpPr>
        <p:spPr bwMode="auto">
          <a:xfrm>
            <a:off x="0" y="5486400"/>
            <a:ext cx="3505200" cy="1066800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0 h 528"/>
              <a:gd name="T4" fmla="*/ 5760 w 5760"/>
              <a:gd name="T5" fmla="*/ 528 h 528"/>
              <a:gd name="T6" fmla="*/ 48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0 w 5760"/>
              <a:gd name="T15" fmla="*/ 0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s-ES">
              <a:latin typeface="Eras Medium ITC" pitchFamily="34" charset="0"/>
            </a:endParaRPr>
          </a:p>
        </p:txBody>
      </p:sp>
      <p:cxnSp>
        <p:nvCxnSpPr>
          <p:cNvPr id="15" name="Picture 4"/>
          <p:cNvCxnSpPr/>
          <p:nvPr/>
        </p:nvCxnSpPr>
        <p:spPr>
          <a:xfrm>
            <a:off x="11816" y="5763367"/>
            <a:ext cx="3938768" cy="1084869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Rectáng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29 Rectángul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 level</a:t>
            </a:r>
          </a:p>
          <a:p>
            <a:pPr lvl="4"/>
            <a:r>
              <a:rPr lang="en-US"/>
              <a:t>Seventh level</a:t>
            </a:r>
          </a:p>
          <a:p>
            <a:pPr lvl="4"/>
            <a:r>
              <a:rPr lang="en-US"/>
              <a:t>Eighth level</a:t>
            </a:r>
          </a:p>
          <a:p>
            <a:pPr lvl="4"/>
            <a:r>
              <a:rPr lang="en-US"/>
              <a:t>Ninth level</a:t>
            </a:r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gradFill rotWithShape="1">
            <a:gsLst>
              <a:gs pos="0">
                <a:srgbClr val="C0C0C0">
                  <a:alpha val="56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s-ES">
              <a:latin typeface="Arial Narrow" charset="0"/>
            </a:endParaRPr>
          </a:p>
        </p:txBody>
      </p:sp>
      <p:sp>
        <p:nvSpPr>
          <p:cNvPr id="90120" name="17 Rectángulo"/>
          <p:cNvSpPr>
            <a:spLocks noGrp="1"/>
          </p:cNvSpPr>
          <p:nvPr>
            <p:ph type="dt" sz="half" idx="2"/>
          </p:nvPr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Eras Medium ITC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1" name="20 Rectángulo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Eras Medium ITC" pitchFamily="34" charset="0"/>
              </a:defRPr>
            </a:lvl1pPr>
          </a:lstStyle>
          <a:p>
            <a:pPr>
              <a:defRPr/>
            </a:pPr>
            <a:fld id="{CFD2B5B2-E830-4E49-8D5D-24F5B1F33FA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12" name="11 Rectángulo"/>
          <p:cNvSpPr/>
          <p:nvPr userDrawn="1"/>
        </p:nvSpPr>
        <p:spPr>
          <a:xfrm>
            <a:off x="304800" y="6150114"/>
            <a:ext cx="1371600" cy="707886"/>
          </a:xfrm>
          <a:prstGeom prst="rect">
            <a:avLst/>
          </a:prstGeom>
          <a:noFill/>
          <a:scene3d>
            <a:camera prst="orthographicFront"/>
            <a:lightRig rig="flat" dir="tl">
              <a:rot lat="0" lon="0" rev="6600000"/>
            </a:lightRig>
          </a:scene3d>
          <a:sp3d>
            <a:bevelT w="6350"/>
            <a:bevelB w="6350"/>
          </a:sp3d>
        </p:spPr>
        <p:txBody>
          <a:bodyPr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</a:rPr>
              <a:t>STI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42900" indent="-342900" algn="l" defTabSz="-13873163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marL="342900" indent="-342900" algn="l" defTabSz="-13873163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  <a:ea typeface="ＭＳ Ｐゴシック" charset="-128"/>
          <a:cs typeface="ＭＳ Ｐゴシック" charset="-128"/>
        </a:defRPr>
      </a:lvl2pPr>
      <a:lvl3pPr marL="342900" indent="-342900" algn="l" defTabSz="-13873163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  <a:ea typeface="ＭＳ Ｐゴシック" charset="-128"/>
          <a:cs typeface="ＭＳ Ｐゴシック" charset="-128"/>
        </a:defRPr>
      </a:lvl3pPr>
      <a:lvl4pPr marL="342900" indent="-342900" algn="l" defTabSz="-13873163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  <a:ea typeface="ＭＳ Ｐゴシック" charset="-128"/>
          <a:cs typeface="ＭＳ Ｐゴシック" charset="-128"/>
        </a:defRPr>
      </a:lvl4pPr>
      <a:lvl5pPr marL="342900" indent="-342900" algn="l" defTabSz="-13873163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  <a:ea typeface="ＭＳ Ｐゴシック" charset="-128"/>
          <a:cs typeface="ＭＳ Ｐゴシック" charset="-128"/>
        </a:defRPr>
      </a:lvl5pPr>
      <a:lvl6pPr marL="800100" indent="-342900" algn="l" defTabSz="-13873163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</a:defRPr>
      </a:lvl6pPr>
      <a:lvl7pPr marL="1257300" indent="-342900" algn="l" defTabSz="-13873163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</a:defRPr>
      </a:lvl7pPr>
      <a:lvl8pPr marL="1714500" indent="-342900" algn="l" defTabSz="-13873163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</a:defRPr>
      </a:lvl8pPr>
      <a:lvl9pPr marL="2171700" indent="-342900" algn="l" defTabSz="-13873163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Eras Medium ITC" pitchFamily="34" charset="0"/>
        </a:defRPr>
      </a:lvl9pPr>
    </p:titleStyle>
    <p:bodyStyle>
      <a:lvl1pPr marL="342900" indent="-342900" algn="l" defTabSz="-13873163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75000"/>
        <a:buFont typeface="Wingdings 3" pitchFamily="8" charset="2"/>
        <a:buChar char=""/>
        <a:defRPr sz="3100">
          <a:solidFill>
            <a:srgbClr val="333333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Verdana" pitchFamily="8" charset="0"/>
        <a:buChar char="◦"/>
        <a:defRPr sz="2600">
          <a:solidFill>
            <a:srgbClr val="333333"/>
          </a:solidFill>
          <a:latin typeface="+mn-lt"/>
          <a:ea typeface="ＭＳ Ｐゴシック" charset="-128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Wingdings 2" pitchFamily="8" charset="2"/>
        <a:buChar char=""/>
        <a:defRPr sz="2400">
          <a:solidFill>
            <a:srgbClr val="333333"/>
          </a:solidFill>
          <a:latin typeface="+mn-lt"/>
          <a:ea typeface="ヒラギノ角ゴ Pro W3" pitchFamily="8" charset="-128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8" charset="2"/>
        <a:buChar char=""/>
        <a:defRPr sz="2200">
          <a:solidFill>
            <a:srgbClr val="333333"/>
          </a:solidFill>
          <a:latin typeface="+mn-lt"/>
          <a:ea typeface="ヒラギノ角ゴ Pro W3" pitchFamily="8" charset="-128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8" charset="2"/>
        <a:buChar char=""/>
        <a:defRPr sz="2000">
          <a:solidFill>
            <a:srgbClr val="333333"/>
          </a:solidFill>
          <a:latin typeface="+mn-lt"/>
          <a:ea typeface="ヒラギノ角ゴ Pro W3" pitchFamily="8" charset="-128"/>
        </a:defRPr>
      </a:lvl5pPr>
      <a:lvl6pPr marL="2514600" indent="-228600" algn="l" defTabSz="-13873163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>
          <a:solidFill>
            <a:srgbClr val="333333"/>
          </a:solidFill>
          <a:latin typeface="+mn-lt"/>
        </a:defRPr>
      </a:lvl6pPr>
      <a:lvl7pPr marL="2971800" indent="-228600" algn="l" defTabSz="-13873163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>
          <a:solidFill>
            <a:srgbClr val="333333"/>
          </a:solidFill>
          <a:latin typeface="+mn-lt"/>
        </a:defRPr>
      </a:lvl7pPr>
      <a:lvl8pPr marL="3429000" indent="-228600" algn="l" defTabSz="-13873163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>
          <a:solidFill>
            <a:srgbClr val="333333"/>
          </a:solidFill>
          <a:latin typeface="+mn-lt"/>
        </a:defRPr>
      </a:lvl8pPr>
      <a:lvl9pPr marL="3886200" indent="-228600" algn="l" defTabSz="-13873163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>
          <a:solidFill>
            <a:srgbClr val="333333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8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tags" Target="../tags/tag13.xml"/><Relationship Id="rId12" Type="http://schemas.openxmlformats.org/officeDocument/2006/relationships/tags" Target="../tags/tag14.xml"/><Relationship Id="rId13" Type="http://schemas.openxmlformats.org/officeDocument/2006/relationships/tags" Target="../tags/tag15.xml"/><Relationship Id="rId14" Type="http://schemas.openxmlformats.org/officeDocument/2006/relationships/tags" Target="../tags/tag16.xml"/><Relationship Id="rId15" Type="http://schemas.openxmlformats.org/officeDocument/2006/relationships/tags" Target="../tags/tag17.xml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26.xml"/><Relationship Id="rId18" Type="http://schemas.openxmlformats.org/officeDocument/2006/relationships/image" Target="../media/image18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Relationship Id="rId9" Type="http://schemas.openxmlformats.org/officeDocument/2006/relationships/tags" Target="../tags/tag11.xml"/><Relationship Id="rId10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7.xml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tags" Target="../tags/tag45.xml"/><Relationship Id="rId21" Type="http://schemas.openxmlformats.org/officeDocument/2006/relationships/tags" Target="../tags/tag46.xml"/><Relationship Id="rId22" Type="http://schemas.openxmlformats.org/officeDocument/2006/relationships/tags" Target="../tags/tag47.xml"/><Relationship Id="rId23" Type="http://schemas.openxmlformats.org/officeDocument/2006/relationships/tags" Target="../tags/tag48.xml"/><Relationship Id="rId24" Type="http://schemas.openxmlformats.org/officeDocument/2006/relationships/tags" Target="../tags/tag49.xml"/><Relationship Id="rId25" Type="http://schemas.openxmlformats.org/officeDocument/2006/relationships/tags" Target="../tags/tag50.xml"/><Relationship Id="rId26" Type="http://schemas.openxmlformats.org/officeDocument/2006/relationships/tags" Target="../tags/tag51.xml"/><Relationship Id="rId27" Type="http://schemas.openxmlformats.org/officeDocument/2006/relationships/tags" Target="../tags/tag52.xml"/><Relationship Id="rId28" Type="http://schemas.openxmlformats.org/officeDocument/2006/relationships/slideLayout" Target="../slideLayouts/slideLayout2.xml"/><Relationship Id="rId29" Type="http://schemas.openxmlformats.org/officeDocument/2006/relationships/notesSlide" Target="../notesSlides/notesSlide30.xml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tags" Target="../tags/tag44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19.png"/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0.pn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21.png"/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2.png"/><Relationship Id="rId1" Type="http://schemas.openxmlformats.org/officeDocument/2006/relationships/tags" Target="../tags/tag57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3.png"/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71.xml"/><Relationship Id="rId14" Type="http://schemas.openxmlformats.org/officeDocument/2006/relationships/tags" Target="../tags/tag72.xml"/><Relationship Id="rId15" Type="http://schemas.openxmlformats.org/officeDocument/2006/relationships/tags" Target="../tags/tag73.xml"/><Relationship Id="rId16" Type="http://schemas.openxmlformats.org/officeDocument/2006/relationships/tags" Target="../tags/tag74.xml"/><Relationship Id="rId17" Type="http://schemas.openxmlformats.org/officeDocument/2006/relationships/tags" Target="../tags/tag75.xml"/><Relationship Id="rId18" Type="http://schemas.openxmlformats.org/officeDocument/2006/relationships/tags" Target="../tags/tag76.xml"/><Relationship Id="rId19" Type="http://schemas.openxmlformats.org/officeDocument/2006/relationships/tags" Target="../tags/tag77.xml"/><Relationship Id="rId50" Type="http://schemas.openxmlformats.org/officeDocument/2006/relationships/tags" Target="../tags/tag108.xml"/><Relationship Id="rId51" Type="http://schemas.openxmlformats.org/officeDocument/2006/relationships/tags" Target="../tags/tag109.xml"/><Relationship Id="rId52" Type="http://schemas.openxmlformats.org/officeDocument/2006/relationships/tags" Target="../tags/tag110.xml"/><Relationship Id="rId53" Type="http://schemas.openxmlformats.org/officeDocument/2006/relationships/tags" Target="../tags/tag111.xml"/><Relationship Id="rId54" Type="http://schemas.openxmlformats.org/officeDocument/2006/relationships/slideLayout" Target="../slideLayouts/slideLayout2.xml"/><Relationship Id="rId55" Type="http://schemas.openxmlformats.org/officeDocument/2006/relationships/notesSlide" Target="../notesSlides/notesSlide37.xml"/><Relationship Id="rId56" Type="http://schemas.openxmlformats.org/officeDocument/2006/relationships/image" Target="../media/image24.jpeg"/><Relationship Id="rId57" Type="http://schemas.openxmlformats.org/officeDocument/2006/relationships/image" Target="../media/image25.wmf"/><Relationship Id="rId58" Type="http://schemas.openxmlformats.org/officeDocument/2006/relationships/image" Target="../media/image26.jpeg"/><Relationship Id="rId59" Type="http://schemas.openxmlformats.org/officeDocument/2006/relationships/image" Target="../media/image27.jpeg"/><Relationship Id="rId40" Type="http://schemas.openxmlformats.org/officeDocument/2006/relationships/tags" Target="../tags/tag98.xml"/><Relationship Id="rId41" Type="http://schemas.openxmlformats.org/officeDocument/2006/relationships/tags" Target="../tags/tag99.xml"/><Relationship Id="rId42" Type="http://schemas.openxmlformats.org/officeDocument/2006/relationships/tags" Target="../tags/tag100.xml"/><Relationship Id="rId43" Type="http://schemas.openxmlformats.org/officeDocument/2006/relationships/tags" Target="../tags/tag101.xml"/><Relationship Id="rId44" Type="http://schemas.openxmlformats.org/officeDocument/2006/relationships/tags" Target="../tags/tag102.xml"/><Relationship Id="rId45" Type="http://schemas.openxmlformats.org/officeDocument/2006/relationships/tags" Target="../tags/tag103.xml"/><Relationship Id="rId46" Type="http://schemas.openxmlformats.org/officeDocument/2006/relationships/tags" Target="../tags/tag104.xml"/><Relationship Id="rId47" Type="http://schemas.openxmlformats.org/officeDocument/2006/relationships/tags" Target="../tags/tag105.xml"/><Relationship Id="rId48" Type="http://schemas.openxmlformats.org/officeDocument/2006/relationships/tags" Target="../tags/tag106.xml"/><Relationship Id="rId49" Type="http://schemas.openxmlformats.org/officeDocument/2006/relationships/tags" Target="../tags/tag107.xml"/><Relationship Id="rId1" Type="http://schemas.openxmlformats.org/officeDocument/2006/relationships/tags" Target="../tags/tag59.xml"/><Relationship Id="rId2" Type="http://schemas.openxmlformats.org/officeDocument/2006/relationships/tags" Target="../tags/tag60.xml"/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tags" Target="../tags/tag64.xml"/><Relationship Id="rId7" Type="http://schemas.openxmlformats.org/officeDocument/2006/relationships/tags" Target="../tags/tag65.xml"/><Relationship Id="rId8" Type="http://schemas.openxmlformats.org/officeDocument/2006/relationships/tags" Target="../tags/tag66.xml"/><Relationship Id="rId9" Type="http://schemas.openxmlformats.org/officeDocument/2006/relationships/tags" Target="../tags/tag67.xml"/><Relationship Id="rId30" Type="http://schemas.openxmlformats.org/officeDocument/2006/relationships/tags" Target="../tags/tag88.xml"/><Relationship Id="rId31" Type="http://schemas.openxmlformats.org/officeDocument/2006/relationships/tags" Target="../tags/tag89.xml"/><Relationship Id="rId32" Type="http://schemas.openxmlformats.org/officeDocument/2006/relationships/tags" Target="../tags/tag90.xml"/><Relationship Id="rId33" Type="http://schemas.openxmlformats.org/officeDocument/2006/relationships/tags" Target="../tags/tag91.xml"/><Relationship Id="rId34" Type="http://schemas.openxmlformats.org/officeDocument/2006/relationships/tags" Target="../tags/tag92.xml"/><Relationship Id="rId35" Type="http://schemas.openxmlformats.org/officeDocument/2006/relationships/tags" Target="../tags/tag93.xml"/><Relationship Id="rId36" Type="http://schemas.openxmlformats.org/officeDocument/2006/relationships/tags" Target="../tags/tag94.xml"/><Relationship Id="rId37" Type="http://schemas.openxmlformats.org/officeDocument/2006/relationships/tags" Target="../tags/tag95.xml"/><Relationship Id="rId38" Type="http://schemas.openxmlformats.org/officeDocument/2006/relationships/tags" Target="../tags/tag96.xml"/><Relationship Id="rId39" Type="http://schemas.openxmlformats.org/officeDocument/2006/relationships/tags" Target="../tags/tag97.xml"/><Relationship Id="rId20" Type="http://schemas.openxmlformats.org/officeDocument/2006/relationships/tags" Target="../tags/tag78.xml"/><Relationship Id="rId21" Type="http://schemas.openxmlformats.org/officeDocument/2006/relationships/tags" Target="../tags/tag79.xml"/><Relationship Id="rId22" Type="http://schemas.openxmlformats.org/officeDocument/2006/relationships/tags" Target="../tags/tag80.xml"/><Relationship Id="rId23" Type="http://schemas.openxmlformats.org/officeDocument/2006/relationships/tags" Target="../tags/tag81.xml"/><Relationship Id="rId24" Type="http://schemas.openxmlformats.org/officeDocument/2006/relationships/tags" Target="../tags/tag82.xml"/><Relationship Id="rId25" Type="http://schemas.openxmlformats.org/officeDocument/2006/relationships/tags" Target="../tags/tag83.xml"/><Relationship Id="rId26" Type="http://schemas.openxmlformats.org/officeDocument/2006/relationships/tags" Target="../tags/tag84.xml"/><Relationship Id="rId27" Type="http://schemas.openxmlformats.org/officeDocument/2006/relationships/tags" Target="../tags/tag85.xml"/><Relationship Id="rId28" Type="http://schemas.openxmlformats.org/officeDocument/2006/relationships/tags" Target="../tags/tag86.xml"/><Relationship Id="rId29" Type="http://schemas.openxmlformats.org/officeDocument/2006/relationships/tags" Target="../tags/tag87.xml"/><Relationship Id="rId10" Type="http://schemas.openxmlformats.org/officeDocument/2006/relationships/tags" Target="../tags/tag68.xml"/><Relationship Id="rId11" Type="http://schemas.openxmlformats.org/officeDocument/2006/relationships/tags" Target="../tags/tag69.xml"/><Relationship Id="rId12" Type="http://schemas.openxmlformats.org/officeDocument/2006/relationships/tags" Target="../tags/tag7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20" Type="http://schemas.openxmlformats.org/officeDocument/2006/relationships/tags" Target="../tags/tag133.xml"/><Relationship Id="rId21" Type="http://schemas.openxmlformats.org/officeDocument/2006/relationships/tags" Target="../tags/tag134.xml"/><Relationship Id="rId22" Type="http://schemas.openxmlformats.org/officeDocument/2006/relationships/tags" Target="../tags/tag135.xml"/><Relationship Id="rId23" Type="http://schemas.openxmlformats.org/officeDocument/2006/relationships/tags" Target="../tags/tag136.xml"/><Relationship Id="rId24" Type="http://schemas.openxmlformats.org/officeDocument/2006/relationships/tags" Target="../tags/tag137.xml"/><Relationship Id="rId25" Type="http://schemas.openxmlformats.org/officeDocument/2006/relationships/tags" Target="../tags/tag138.xml"/><Relationship Id="rId26" Type="http://schemas.openxmlformats.org/officeDocument/2006/relationships/tags" Target="../tags/tag139.xml"/><Relationship Id="rId27" Type="http://schemas.openxmlformats.org/officeDocument/2006/relationships/tags" Target="../tags/tag140.xml"/><Relationship Id="rId28" Type="http://schemas.openxmlformats.org/officeDocument/2006/relationships/tags" Target="../tags/tag141.xml"/><Relationship Id="rId29" Type="http://schemas.openxmlformats.org/officeDocument/2006/relationships/tags" Target="../tags/tag142.xml"/><Relationship Id="rId1" Type="http://schemas.openxmlformats.org/officeDocument/2006/relationships/tags" Target="../tags/tag114.xml"/><Relationship Id="rId2" Type="http://schemas.openxmlformats.org/officeDocument/2006/relationships/tags" Target="../tags/tag115.xml"/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30" Type="http://schemas.openxmlformats.org/officeDocument/2006/relationships/tags" Target="../tags/tag143.xml"/><Relationship Id="rId31" Type="http://schemas.openxmlformats.org/officeDocument/2006/relationships/tags" Target="../tags/tag144.xml"/><Relationship Id="rId32" Type="http://schemas.openxmlformats.org/officeDocument/2006/relationships/tags" Target="../tags/tag145.xml"/><Relationship Id="rId9" Type="http://schemas.openxmlformats.org/officeDocument/2006/relationships/tags" Target="../tags/tag122.xml"/><Relationship Id="rId6" Type="http://schemas.openxmlformats.org/officeDocument/2006/relationships/tags" Target="../tags/tag119.xml"/><Relationship Id="rId7" Type="http://schemas.openxmlformats.org/officeDocument/2006/relationships/tags" Target="../tags/tag120.xml"/><Relationship Id="rId8" Type="http://schemas.openxmlformats.org/officeDocument/2006/relationships/tags" Target="../tags/tag121.xml"/><Relationship Id="rId33" Type="http://schemas.openxmlformats.org/officeDocument/2006/relationships/tags" Target="../tags/tag146.xml"/><Relationship Id="rId34" Type="http://schemas.openxmlformats.org/officeDocument/2006/relationships/slideLayout" Target="../slideLayouts/slideLayout2.xml"/><Relationship Id="rId35" Type="http://schemas.openxmlformats.org/officeDocument/2006/relationships/notesSlide" Target="../notesSlides/notesSlide41.xml"/><Relationship Id="rId36" Type="http://schemas.openxmlformats.org/officeDocument/2006/relationships/image" Target="../media/image28.png"/><Relationship Id="rId10" Type="http://schemas.openxmlformats.org/officeDocument/2006/relationships/tags" Target="../tags/tag123.xml"/><Relationship Id="rId11" Type="http://schemas.openxmlformats.org/officeDocument/2006/relationships/tags" Target="../tags/tag124.xml"/><Relationship Id="rId12" Type="http://schemas.openxmlformats.org/officeDocument/2006/relationships/tags" Target="../tags/tag125.xml"/><Relationship Id="rId13" Type="http://schemas.openxmlformats.org/officeDocument/2006/relationships/tags" Target="../tags/tag126.xml"/><Relationship Id="rId14" Type="http://schemas.openxmlformats.org/officeDocument/2006/relationships/tags" Target="../tags/tag127.xml"/><Relationship Id="rId15" Type="http://schemas.openxmlformats.org/officeDocument/2006/relationships/tags" Target="../tags/tag128.xml"/><Relationship Id="rId16" Type="http://schemas.openxmlformats.org/officeDocument/2006/relationships/tags" Target="../tags/tag129.xml"/><Relationship Id="rId17" Type="http://schemas.openxmlformats.org/officeDocument/2006/relationships/tags" Target="../tags/tag130.xml"/><Relationship Id="rId18" Type="http://schemas.openxmlformats.org/officeDocument/2006/relationships/tags" Target="../tags/tag131.xml"/><Relationship Id="rId19" Type="http://schemas.openxmlformats.org/officeDocument/2006/relationships/tags" Target="../tags/tag132.xml"/><Relationship Id="rId37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101" Type="http://schemas.openxmlformats.org/officeDocument/2006/relationships/slideLayout" Target="../slideLayouts/slideLayout2.xml"/><Relationship Id="rId102" Type="http://schemas.openxmlformats.org/officeDocument/2006/relationships/notesSlide" Target="../notesSlides/notesSlide42.xml"/><Relationship Id="rId103" Type="http://schemas.openxmlformats.org/officeDocument/2006/relationships/image" Target="../media/image28.png"/><Relationship Id="rId1" Type="http://schemas.openxmlformats.org/officeDocument/2006/relationships/tags" Target="../tags/tag147.xml"/><Relationship Id="rId2" Type="http://schemas.openxmlformats.org/officeDocument/2006/relationships/tags" Target="../tags/tag148.xml"/><Relationship Id="rId3" Type="http://schemas.openxmlformats.org/officeDocument/2006/relationships/tags" Target="../tags/tag149.xml"/><Relationship Id="rId4" Type="http://schemas.openxmlformats.org/officeDocument/2006/relationships/tags" Target="../tags/tag150.xml"/><Relationship Id="rId5" Type="http://schemas.openxmlformats.org/officeDocument/2006/relationships/tags" Target="../tags/tag151.xml"/><Relationship Id="rId6" Type="http://schemas.openxmlformats.org/officeDocument/2006/relationships/tags" Target="../tags/tag152.xml"/><Relationship Id="rId7" Type="http://schemas.openxmlformats.org/officeDocument/2006/relationships/tags" Target="../tags/tag153.xml"/><Relationship Id="rId8" Type="http://schemas.openxmlformats.org/officeDocument/2006/relationships/tags" Target="../tags/tag154.xml"/><Relationship Id="rId9" Type="http://schemas.openxmlformats.org/officeDocument/2006/relationships/tags" Target="../tags/tag155.xml"/><Relationship Id="rId10" Type="http://schemas.openxmlformats.org/officeDocument/2006/relationships/tags" Target="../tags/tag156.xml"/><Relationship Id="rId11" Type="http://schemas.openxmlformats.org/officeDocument/2006/relationships/tags" Target="../tags/tag157.xml"/><Relationship Id="rId12" Type="http://schemas.openxmlformats.org/officeDocument/2006/relationships/tags" Target="../tags/tag158.xml"/><Relationship Id="rId13" Type="http://schemas.openxmlformats.org/officeDocument/2006/relationships/tags" Target="../tags/tag159.xml"/><Relationship Id="rId14" Type="http://schemas.openxmlformats.org/officeDocument/2006/relationships/tags" Target="../tags/tag160.xml"/><Relationship Id="rId15" Type="http://schemas.openxmlformats.org/officeDocument/2006/relationships/tags" Target="../tags/tag161.xml"/><Relationship Id="rId16" Type="http://schemas.openxmlformats.org/officeDocument/2006/relationships/tags" Target="../tags/tag162.xml"/><Relationship Id="rId17" Type="http://schemas.openxmlformats.org/officeDocument/2006/relationships/tags" Target="../tags/tag163.xml"/><Relationship Id="rId18" Type="http://schemas.openxmlformats.org/officeDocument/2006/relationships/tags" Target="../tags/tag164.xml"/><Relationship Id="rId19" Type="http://schemas.openxmlformats.org/officeDocument/2006/relationships/tags" Target="../tags/tag165.xml"/><Relationship Id="rId30" Type="http://schemas.openxmlformats.org/officeDocument/2006/relationships/tags" Target="../tags/tag176.xml"/><Relationship Id="rId31" Type="http://schemas.openxmlformats.org/officeDocument/2006/relationships/tags" Target="../tags/tag177.xml"/><Relationship Id="rId32" Type="http://schemas.openxmlformats.org/officeDocument/2006/relationships/tags" Target="../tags/tag178.xml"/><Relationship Id="rId33" Type="http://schemas.openxmlformats.org/officeDocument/2006/relationships/tags" Target="../tags/tag179.xml"/><Relationship Id="rId34" Type="http://schemas.openxmlformats.org/officeDocument/2006/relationships/tags" Target="../tags/tag180.xml"/><Relationship Id="rId35" Type="http://schemas.openxmlformats.org/officeDocument/2006/relationships/tags" Target="../tags/tag181.xml"/><Relationship Id="rId36" Type="http://schemas.openxmlformats.org/officeDocument/2006/relationships/tags" Target="../tags/tag182.xml"/><Relationship Id="rId37" Type="http://schemas.openxmlformats.org/officeDocument/2006/relationships/tags" Target="../tags/tag183.xml"/><Relationship Id="rId38" Type="http://schemas.openxmlformats.org/officeDocument/2006/relationships/tags" Target="../tags/tag184.xml"/><Relationship Id="rId39" Type="http://schemas.openxmlformats.org/officeDocument/2006/relationships/tags" Target="../tags/tag185.xml"/><Relationship Id="rId50" Type="http://schemas.openxmlformats.org/officeDocument/2006/relationships/tags" Target="../tags/tag196.xml"/><Relationship Id="rId51" Type="http://schemas.openxmlformats.org/officeDocument/2006/relationships/tags" Target="../tags/tag197.xml"/><Relationship Id="rId52" Type="http://schemas.openxmlformats.org/officeDocument/2006/relationships/tags" Target="../tags/tag198.xml"/><Relationship Id="rId53" Type="http://schemas.openxmlformats.org/officeDocument/2006/relationships/tags" Target="../tags/tag199.xml"/><Relationship Id="rId54" Type="http://schemas.openxmlformats.org/officeDocument/2006/relationships/tags" Target="../tags/tag200.xml"/><Relationship Id="rId55" Type="http://schemas.openxmlformats.org/officeDocument/2006/relationships/tags" Target="../tags/tag201.xml"/><Relationship Id="rId56" Type="http://schemas.openxmlformats.org/officeDocument/2006/relationships/tags" Target="../tags/tag202.xml"/><Relationship Id="rId57" Type="http://schemas.openxmlformats.org/officeDocument/2006/relationships/tags" Target="../tags/tag203.xml"/><Relationship Id="rId58" Type="http://schemas.openxmlformats.org/officeDocument/2006/relationships/tags" Target="../tags/tag204.xml"/><Relationship Id="rId59" Type="http://schemas.openxmlformats.org/officeDocument/2006/relationships/tags" Target="../tags/tag205.xml"/><Relationship Id="rId70" Type="http://schemas.openxmlformats.org/officeDocument/2006/relationships/tags" Target="../tags/tag216.xml"/><Relationship Id="rId71" Type="http://schemas.openxmlformats.org/officeDocument/2006/relationships/tags" Target="../tags/tag217.xml"/><Relationship Id="rId72" Type="http://schemas.openxmlformats.org/officeDocument/2006/relationships/tags" Target="../tags/tag218.xml"/><Relationship Id="rId73" Type="http://schemas.openxmlformats.org/officeDocument/2006/relationships/tags" Target="../tags/tag219.xml"/><Relationship Id="rId74" Type="http://schemas.openxmlformats.org/officeDocument/2006/relationships/tags" Target="../tags/tag220.xml"/><Relationship Id="rId75" Type="http://schemas.openxmlformats.org/officeDocument/2006/relationships/tags" Target="../tags/tag221.xml"/><Relationship Id="rId76" Type="http://schemas.openxmlformats.org/officeDocument/2006/relationships/tags" Target="../tags/tag222.xml"/><Relationship Id="rId77" Type="http://schemas.openxmlformats.org/officeDocument/2006/relationships/tags" Target="../tags/tag223.xml"/><Relationship Id="rId78" Type="http://schemas.openxmlformats.org/officeDocument/2006/relationships/tags" Target="../tags/tag224.xml"/><Relationship Id="rId79" Type="http://schemas.openxmlformats.org/officeDocument/2006/relationships/tags" Target="../tags/tag225.xml"/><Relationship Id="rId90" Type="http://schemas.openxmlformats.org/officeDocument/2006/relationships/tags" Target="../tags/tag236.xml"/><Relationship Id="rId91" Type="http://schemas.openxmlformats.org/officeDocument/2006/relationships/tags" Target="../tags/tag237.xml"/><Relationship Id="rId92" Type="http://schemas.openxmlformats.org/officeDocument/2006/relationships/tags" Target="../tags/tag238.xml"/><Relationship Id="rId93" Type="http://schemas.openxmlformats.org/officeDocument/2006/relationships/tags" Target="../tags/tag239.xml"/><Relationship Id="rId94" Type="http://schemas.openxmlformats.org/officeDocument/2006/relationships/tags" Target="../tags/tag240.xml"/><Relationship Id="rId95" Type="http://schemas.openxmlformats.org/officeDocument/2006/relationships/tags" Target="../tags/tag241.xml"/><Relationship Id="rId96" Type="http://schemas.openxmlformats.org/officeDocument/2006/relationships/tags" Target="../tags/tag242.xml"/><Relationship Id="rId97" Type="http://schemas.openxmlformats.org/officeDocument/2006/relationships/tags" Target="../tags/tag243.xml"/><Relationship Id="rId98" Type="http://schemas.openxmlformats.org/officeDocument/2006/relationships/tags" Target="../tags/tag244.xml"/><Relationship Id="rId99" Type="http://schemas.openxmlformats.org/officeDocument/2006/relationships/tags" Target="../tags/tag245.xml"/><Relationship Id="rId20" Type="http://schemas.openxmlformats.org/officeDocument/2006/relationships/tags" Target="../tags/tag166.xml"/><Relationship Id="rId21" Type="http://schemas.openxmlformats.org/officeDocument/2006/relationships/tags" Target="../tags/tag167.xml"/><Relationship Id="rId22" Type="http://schemas.openxmlformats.org/officeDocument/2006/relationships/tags" Target="../tags/tag168.xml"/><Relationship Id="rId23" Type="http://schemas.openxmlformats.org/officeDocument/2006/relationships/tags" Target="../tags/tag169.xml"/><Relationship Id="rId24" Type="http://schemas.openxmlformats.org/officeDocument/2006/relationships/tags" Target="../tags/tag170.xml"/><Relationship Id="rId25" Type="http://schemas.openxmlformats.org/officeDocument/2006/relationships/tags" Target="../tags/tag171.xml"/><Relationship Id="rId26" Type="http://schemas.openxmlformats.org/officeDocument/2006/relationships/tags" Target="../tags/tag172.xml"/><Relationship Id="rId27" Type="http://schemas.openxmlformats.org/officeDocument/2006/relationships/tags" Target="../tags/tag173.xml"/><Relationship Id="rId28" Type="http://schemas.openxmlformats.org/officeDocument/2006/relationships/tags" Target="../tags/tag174.xml"/><Relationship Id="rId29" Type="http://schemas.openxmlformats.org/officeDocument/2006/relationships/tags" Target="../tags/tag175.xml"/><Relationship Id="rId40" Type="http://schemas.openxmlformats.org/officeDocument/2006/relationships/tags" Target="../tags/tag186.xml"/><Relationship Id="rId41" Type="http://schemas.openxmlformats.org/officeDocument/2006/relationships/tags" Target="../tags/tag187.xml"/><Relationship Id="rId42" Type="http://schemas.openxmlformats.org/officeDocument/2006/relationships/tags" Target="../tags/tag188.xml"/><Relationship Id="rId43" Type="http://schemas.openxmlformats.org/officeDocument/2006/relationships/tags" Target="../tags/tag189.xml"/><Relationship Id="rId44" Type="http://schemas.openxmlformats.org/officeDocument/2006/relationships/tags" Target="../tags/tag190.xml"/><Relationship Id="rId45" Type="http://schemas.openxmlformats.org/officeDocument/2006/relationships/tags" Target="../tags/tag191.xml"/><Relationship Id="rId46" Type="http://schemas.openxmlformats.org/officeDocument/2006/relationships/tags" Target="../tags/tag192.xml"/><Relationship Id="rId47" Type="http://schemas.openxmlformats.org/officeDocument/2006/relationships/tags" Target="../tags/tag193.xml"/><Relationship Id="rId48" Type="http://schemas.openxmlformats.org/officeDocument/2006/relationships/tags" Target="../tags/tag194.xml"/><Relationship Id="rId49" Type="http://schemas.openxmlformats.org/officeDocument/2006/relationships/tags" Target="../tags/tag195.xml"/><Relationship Id="rId60" Type="http://schemas.openxmlformats.org/officeDocument/2006/relationships/tags" Target="../tags/tag206.xml"/><Relationship Id="rId61" Type="http://schemas.openxmlformats.org/officeDocument/2006/relationships/tags" Target="../tags/tag207.xml"/><Relationship Id="rId62" Type="http://schemas.openxmlformats.org/officeDocument/2006/relationships/tags" Target="../tags/tag208.xml"/><Relationship Id="rId63" Type="http://schemas.openxmlformats.org/officeDocument/2006/relationships/tags" Target="../tags/tag209.xml"/><Relationship Id="rId64" Type="http://schemas.openxmlformats.org/officeDocument/2006/relationships/tags" Target="../tags/tag210.xml"/><Relationship Id="rId65" Type="http://schemas.openxmlformats.org/officeDocument/2006/relationships/tags" Target="../tags/tag211.xml"/><Relationship Id="rId66" Type="http://schemas.openxmlformats.org/officeDocument/2006/relationships/tags" Target="../tags/tag212.xml"/><Relationship Id="rId67" Type="http://schemas.openxmlformats.org/officeDocument/2006/relationships/tags" Target="../tags/tag213.xml"/><Relationship Id="rId68" Type="http://schemas.openxmlformats.org/officeDocument/2006/relationships/tags" Target="../tags/tag214.xml"/><Relationship Id="rId69" Type="http://schemas.openxmlformats.org/officeDocument/2006/relationships/tags" Target="../tags/tag215.xml"/><Relationship Id="rId100" Type="http://schemas.openxmlformats.org/officeDocument/2006/relationships/tags" Target="../tags/tag246.xml"/><Relationship Id="rId80" Type="http://schemas.openxmlformats.org/officeDocument/2006/relationships/tags" Target="../tags/tag226.xml"/><Relationship Id="rId81" Type="http://schemas.openxmlformats.org/officeDocument/2006/relationships/tags" Target="../tags/tag227.xml"/><Relationship Id="rId82" Type="http://schemas.openxmlformats.org/officeDocument/2006/relationships/tags" Target="../tags/tag228.xml"/><Relationship Id="rId83" Type="http://schemas.openxmlformats.org/officeDocument/2006/relationships/tags" Target="../tags/tag229.xml"/><Relationship Id="rId84" Type="http://schemas.openxmlformats.org/officeDocument/2006/relationships/tags" Target="../tags/tag230.xml"/><Relationship Id="rId85" Type="http://schemas.openxmlformats.org/officeDocument/2006/relationships/tags" Target="../tags/tag231.xml"/><Relationship Id="rId86" Type="http://schemas.openxmlformats.org/officeDocument/2006/relationships/tags" Target="../tags/tag232.xml"/><Relationship Id="rId87" Type="http://schemas.openxmlformats.org/officeDocument/2006/relationships/tags" Target="../tags/tag233.xml"/><Relationship Id="rId88" Type="http://schemas.openxmlformats.org/officeDocument/2006/relationships/tags" Target="../tags/tag234.xml"/><Relationship Id="rId89" Type="http://schemas.openxmlformats.org/officeDocument/2006/relationships/tags" Target="../tags/tag2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24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24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3" descr="Slide0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362200"/>
            <a:ext cx="4876800" cy="218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s-ES_tradnl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Tema 6: Proceso de cobros y pagos</a:t>
            </a:r>
            <a:endParaRPr lang="es-ES" dirty="0">
              <a:ea typeface="+mj-ea"/>
              <a:cs typeface="+mj-cs"/>
            </a:endParaRPr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5254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ES" sz="2800"/>
              <a:t>Grado en Ingeniería Informática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es-ES" dirty="0" smtClean="0">
                <a:ea typeface="+mj-ea"/>
                <a:cs typeface="+mj-cs"/>
              </a:rPr>
              <a:t>EL CHEQUE</a:t>
            </a:r>
            <a:endParaRPr lang="es-ES" dirty="0">
              <a:ea typeface="+mj-ea"/>
              <a:cs typeface="+mj-cs"/>
            </a:endParaRPr>
          </a:p>
        </p:txBody>
      </p:sp>
      <p:sp>
        <p:nvSpPr>
          <p:cNvPr id="3277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>
              <a:ea typeface="ＭＳ Ｐゴシック" pitchFamily="-96" charset="-128"/>
              <a:cs typeface="ＭＳ Ｐゴシック" pitchFamily="-96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600200"/>
            <a:ext cx="8978537" cy="3571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43013" y="828675"/>
            <a:ext cx="7186612" cy="5889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CHEQUE: OPERATIVA</a:t>
            </a:r>
          </a:p>
        </p:txBody>
      </p:sp>
      <p:sp>
        <p:nvSpPr>
          <p:cNvPr id="33795" name="Rectangle 3"/>
          <p:cNvSpPr txBox="1">
            <a:spLocks/>
          </p:cNvSpPr>
          <p:nvPr/>
        </p:nvSpPr>
        <p:spPr bwMode="auto">
          <a:xfrm>
            <a:off x="1398588" y="1944688"/>
            <a:ext cx="7313612" cy="46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La empresa envía mercancía al cliente.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4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El cliente envía el cheque a la empresa.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4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La empresa recibe el cheque y lo presenta para su cobro en una entidad financiera.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4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La entidad financiera presenta el documento para su compensación en la Cámara de Compensación.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4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La entidad financiera adeuda el importe del cheque al librador (cliente).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4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400">
                <a:solidFill>
                  <a:srgbClr val="000000"/>
                </a:solidFill>
                <a:latin typeface="Tahoma" pitchFamily="8" charset="0"/>
              </a:rPr>
              <a:t>Finalmente, la mencionada entidad financiera, abona la cantidad a la empresa.</a:t>
            </a: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1331913" y="1628775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928688" y="214313"/>
            <a:ext cx="7934325" cy="12842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 Cheque: Evaluación del instrumento</a:t>
            </a:r>
          </a:p>
        </p:txBody>
      </p:sp>
      <p:graphicFrame>
        <p:nvGraphicFramePr>
          <p:cNvPr id="3" name="Group 48"/>
          <p:cNvGraphicFramePr>
            <a:graphicFrameLocks noGrp="1"/>
          </p:cNvGraphicFramePr>
          <p:nvPr/>
        </p:nvGraphicFramePr>
        <p:xfrm>
          <a:off x="-750888" y="2932113"/>
          <a:ext cx="10645776" cy="1633538"/>
        </p:xfrm>
        <a:graphic>
          <a:graphicData uri="http://schemas.openxmlformats.org/drawingml/2006/table">
            <a:tbl>
              <a:tblPr/>
              <a:tblGrid>
                <a:gridCol w="10645776"/>
              </a:tblGrid>
              <a:tr h="1633538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61195"/>
              </p:ext>
            </p:extLst>
          </p:nvPr>
        </p:nvGraphicFramePr>
        <p:xfrm>
          <a:off x="304800" y="1643063"/>
          <a:ext cx="8610600" cy="5352415"/>
        </p:xfrm>
        <a:graphic>
          <a:graphicData uri="http://schemas.openxmlformats.org/drawingml/2006/table">
            <a:tbl>
              <a:tblPr/>
              <a:tblGrid>
                <a:gridCol w="1243013"/>
                <a:gridCol w="3305175"/>
                <a:gridCol w="4062412"/>
              </a:tblGrid>
              <a:tr h="688975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  <a:tr h="2149475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EMISOR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0" lang="es-E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Flexibilidad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de gestión de 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tesorería.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No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est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á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obligado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a tener la </a:t>
                      </a: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cantidad disponible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el mismo d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í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de la emisión del cheque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0" lang="es-ES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9475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RECEPTOR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0" lang="es-E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Posibilidad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de </a:t>
                      </a: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endosar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el 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documento</a:t>
                      </a: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Barrar, obligaci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ón de cargar en cuenta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Nominativos (personas f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ísicas/jurídicas)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o al portador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0" lang="es-E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Iniciativa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en el pago corresponde al </a:t>
                      </a: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cliente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Poca fuerza legal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en el caso de impagados </a:t>
                      </a:r>
                    </a:p>
                    <a:p>
                      <a:pPr marL="0" marR="0" lvl="0" indent="0" algn="l" defTabSz="-138731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Char char="•"/>
                        <a:tabLst/>
                      </a:pPr>
                      <a:r>
                        <a:rPr kumimoji="0" lang="es-E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Retraso del pago</a:t>
                      </a: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por parte de los clientes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855" name="Line 50"/>
          <p:cNvSpPr>
            <a:spLocks noChangeShapeType="1"/>
          </p:cNvSpPr>
          <p:nvPr/>
        </p:nvSpPr>
        <p:spPr bwMode="auto">
          <a:xfrm>
            <a:off x="1143000" y="1500188"/>
            <a:ext cx="7596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43013" y="500063"/>
            <a:ext cx="7115175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PAGARÉ</a:t>
            </a: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1331913" y="1285875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784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692275" y="5561013"/>
            <a:ext cx="6983413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Instrumento de cobro/pago similar al cheque</a:t>
            </a:r>
          </a:p>
          <a:p>
            <a:pPr marL="800100" lvl="1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más flexible en los plazos (permite diferir la fecha en que puede ser hecho efectivo y, por tanto, con posibilidad de descuento)</a:t>
            </a:r>
          </a:p>
          <a:p>
            <a:pPr marL="342900" indent="-342900" algn="ctr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22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s-ES" dirty="0" smtClean="0">
                <a:ea typeface="+mj-ea"/>
                <a:cs typeface="+mj-cs"/>
              </a:rPr>
              <a:t>EL PAGAR</a:t>
            </a:r>
            <a:r>
              <a:rPr lang="es-ES" dirty="0" smtClean="0">
                <a:ea typeface="+mj-ea"/>
                <a:cs typeface="+mj-cs"/>
              </a:rPr>
              <a:t>É</a:t>
            </a:r>
            <a:endParaRPr lang="es-ES" dirty="0">
              <a:ea typeface="+mj-ea"/>
              <a:cs typeface="+mj-cs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55750"/>
            <a:ext cx="81280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43013" y="828675"/>
            <a:ext cx="7400925" cy="5889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PAGARÉ: OPERATIVA</a:t>
            </a:r>
          </a:p>
        </p:txBody>
      </p:sp>
      <p:sp>
        <p:nvSpPr>
          <p:cNvPr id="40963" name="Rectangle 3"/>
          <p:cNvSpPr txBox="1">
            <a:spLocks/>
          </p:cNvSpPr>
          <p:nvPr/>
        </p:nvSpPr>
        <p:spPr bwMode="auto">
          <a:xfrm>
            <a:off x="990600" y="1928813"/>
            <a:ext cx="7313613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700" dirty="0">
                <a:solidFill>
                  <a:srgbClr val="000000"/>
                </a:solidFill>
                <a:latin typeface="Tahoma" pitchFamily="8" charset="0"/>
              </a:rPr>
              <a:t>Recepción mercancía y comprobación con factura y albarán.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7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700" dirty="0">
                <a:solidFill>
                  <a:srgbClr val="000000"/>
                </a:solidFill>
                <a:latin typeface="Tahoma" pitchFamily="8" charset="0"/>
              </a:rPr>
              <a:t>El cliente extiende pagaré.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7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700" dirty="0">
                <a:solidFill>
                  <a:srgbClr val="000000"/>
                </a:solidFill>
                <a:latin typeface="Tahoma" pitchFamily="8" charset="0"/>
              </a:rPr>
              <a:t>La empresa recibe el pagaré y puede esperar al vencimiento, endosarlo o llevarlo al </a:t>
            </a:r>
            <a:r>
              <a:rPr lang="es-ES" sz="2700" dirty="0" smtClean="0">
                <a:solidFill>
                  <a:srgbClr val="000000"/>
                </a:solidFill>
                <a:latin typeface="Tahoma" pitchFamily="8" charset="0"/>
              </a:rPr>
              <a:t>descuento (</a:t>
            </a:r>
            <a:r>
              <a:rPr lang="es-ES" sz="2700" dirty="0" err="1" smtClean="0">
                <a:solidFill>
                  <a:srgbClr val="000000"/>
                </a:solidFill>
                <a:latin typeface="Tahoma" pitchFamily="8" charset="0"/>
              </a:rPr>
              <a:t>Linea</a:t>
            </a:r>
            <a:r>
              <a:rPr lang="es-ES" sz="2700" dirty="0" smtClean="0">
                <a:solidFill>
                  <a:srgbClr val="000000"/>
                </a:solidFill>
                <a:latin typeface="Tahoma" pitchFamily="8" charset="0"/>
              </a:rPr>
              <a:t> de cr</a:t>
            </a:r>
            <a:r>
              <a:rPr lang="es-ES" sz="2700" dirty="0" smtClean="0">
                <a:solidFill>
                  <a:srgbClr val="000000"/>
                </a:solidFill>
                <a:latin typeface="Tahoma" pitchFamily="8" charset="0"/>
              </a:rPr>
              <a:t>édito)</a:t>
            </a:r>
            <a:r>
              <a:rPr lang="es-ES" sz="2700" dirty="0" smtClean="0">
                <a:solidFill>
                  <a:srgbClr val="000000"/>
                </a:solidFill>
                <a:latin typeface="Tahoma" pitchFamily="8" charset="0"/>
              </a:rPr>
              <a:t>.</a:t>
            </a:r>
            <a:endParaRPr lang="es-ES" sz="27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7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700" dirty="0">
                <a:solidFill>
                  <a:srgbClr val="000000"/>
                </a:solidFill>
                <a:latin typeface="Tahoma" pitchFamily="8" charset="0"/>
              </a:rPr>
              <a:t>Cobro.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700" dirty="0">
              <a:solidFill>
                <a:srgbClr val="333333"/>
              </a:solidFill>
              <a:latin typeface="Tahoma" pitchFamily="8" charset="0"/>
            </a:endParaRPr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1331913" y="1571625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 bwMode="auto">
          <a:xfrm>
            <a:off x="1011238" y="785813"/>
            <a:ext cx="7632700" cy="12858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  Pagaré: Evaluación del instrumento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ph idx="1"/>
          </p:nvPr>
        </p:nvGraphicFramePr>
        <p:xfrm>
          <a:off x="901700" y="2616200"/>
          <a:ext cx="7313613" cy="804863"/>
        </p:xfrm>
        <a:graphic>
          <a:graphicData uri="http://schemas.openxmlformats.org/drawingml/2006/table">
            <a:tbl>
              <a:tblPr/>
              <a:tblGrid>
                <a:gridCol w="509588"/>
                <a:gridCol w="3352800"/>
                <a:gridCol w="3451225"/>
              </a:tblGrid>
              <a:tr h="804863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</a:tbl>
          </a:graphicData>
        </a:graphic>
      </p:graphicFrame>
      <p:sp>
        <p:nvSpPr>
          <p:cNvPr id="43015" name="Line 11"/>
          <p:cNvSpPr>
            <a:spLocks noChangeShapeType="1"/>
          </p:cNvSpPr>
          <p:nvPr/>
        </p:nvSpPr>
        <p:spPr bwMode="auto">
          <a:xfrm>
            <a:off x="1331913" y="2205038"/>
            <a:ext cx="7307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016" name="Rectangle 12"/>
          <p:cNvSpPr>
            <a:spLocks noChangeArrowheads="1"/>
          </p:cNvSpPr>
          <p:nvPr/>
        </p:nvSpPr>
        <p:spPr bwMode="auto">
          <a:xfrm>
            <a:off x="1446213" y="3540125"/>
            <a:ext cx="36004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Financiación por descuento comercial.</a:t>
            </a:r>
          </a:p>
          <a:p>
            <a:pPr>
              <a:buFont typeface="Wingdings" pitchFamily="8" charset="2"/>
              <a:buNone/>
            </a:pPr>
            <a:endParaRPr lang="es-ES" sz="1600">
              <a:solidFill>
                <a:srgbClr val="000000"/>
              </a:solidFill>
            </a:endParaRPr>
          </a:p>
        </p:txBody>
      </p:sp>
      <p:sp>
        <p:nvSpPr>
          <p:cNvPr id="43017" name="Rectangle 13"/>
          <p:cNvSpPr>
            <a:spLocks noChangeArrowheads="1"/>
          </p:cNvSpPr>
          <p:nvPr/>
        </p:nvSpPr>
        <p:spPr bwMode="auto">
          <a:xfrm>
            <a:off x="4929188" y="3532188"/>
            <a:ext cx="3757612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Cliente puede retrasar la      emisión deliberadamente.</a:t>
            </a:r>
          </a:p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Verificar la factura.</a:t>
            </a:r>
          </a:p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Mayor trabajo administrativo</a:t>
            </a:r>
            <a:r>
              <a:rPr lang="es-ES" sz="1600">
                <a:solidFill>
                  <a:srgbClr val="000000"/>
                </a:solidFill>
              </a:rPr>
              <a:t>.</a:t>
            </a:r>
          </a:p>
          <a:p>
            <a:pPr>
              <a:buFont typeface="Wingdings" pitchFamily="8" charset="2"/>
              <a:buNone/>
            </a:pPr>
            <a:endParaRPr lang="es-ES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43013" y="642938"/>
            <a:ext cx="7115175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LETRA DE CAMBIO</a:t>
            </a:r>
          </a:p>
        </p:txBody>
      </p:sp>
      <p:graphicFrame>
        <p:nvGraphicFramePr>
          <p:cNvPr id="3" name="Group 27"/>
          <p:cNvGraphicFramePr>
            <a:graphicFrameLocks noGrp="1"/>
          </p:cNvGraphicFramePr>
          <p:nvPr/>
        </p:nvGraphicFramePr>
        <p:xfrm>
          <a:off x="1885950" y="1350963"/>
          <a:ext cx="4214813" cy="400812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3565525"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kumimoji="0" lang="es-ES" sz="237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 </a:t>
                      </a: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          </a:r>
                      <a:endParaRPr kumimoji="0" lang="es-ES" sz="1000" b="1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28"/>
          <p:cNvGraphicFramePr>
            <a:graphicFrameLocks noGrp="1"/>
          </p:cNvGraphicFramePr>
          <p:nvPr/>
        </p:nvGraphicFramePr>
        <p:xfrm>
          <a:off x="1885950" y="5051425"/>
          <a:ext cx="4214813" cy="48768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Times New Roman" charset="0"/>
                        </a:rPr>
                        <a:t>  </a:t>
                      </a:r>
                      <a:endParaRPr kumimoji="0" 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5063" name="Picture 5" descr="13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43063"/>
            <a:ext cx="7696200" cy="38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16" descr="px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4888" y="509746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Rectangle 25"/>
          <p:cNvSpPr>
            <a:spLocks noChangeArrowheads="1"/>
          </p:cNvSpPr>
          <p:nvPr/>
        </p:nvSpPr>
        <p:spPr bwMode="auto">
          <a:xfrm>
            <a:off x="1692275" y="5534025"/>
            <a:ext cx="698341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/>
              <a:t>Forma de cobro/pago diferido apropiado para clientes con crédito dudoso e importes medianos/grandes. </a:t>
            </a:r>
          </a:p>
        </p:txBody>
      </p:sp>
      <p:sp>
        <p:nvSpPr>
          <p:cNvPr id="45066" name="Line 26"/>
          <p:cNvSpPr>
            <a:spLocks noChangeShapeType="1"/>
          </p:cNvSpPr>
          <p:nvPr/>
        </p:nvSpPr>
        <p:spPr bwMode="auto">
          <a:xfrm>
            <a:off x="1331913" y="1500188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3" descr="Letracambio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1453405"/>
            <a:ext cx="8956670" cy="388059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s-ES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s-ES">
              <a:ea typeface="+mj-ea"/>
              <a:cs typeface="+mj-cs"/>
            </a:endParaRPr>
          </a:p>
        </p:txBody>
      </p:sp>
      <p:pic>
        <p:nvPicPr>
          <p:cNvPr id="47108" name="Picture 5" descr="Letracambio revers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791555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97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/>
          </p:nvPr>
        </p:nvSpPr>
        <p:spPr bwMode="auto">
          <a:xfrm>
            <a:off x="684213" y="260350"/>
            <a:ext cx="8229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Índice</a:t>
            </a:r>
          </a:p>
        </p:txBody>
      </p:sp>
      <p:sp>
        <p:nvSpPr>
          <p:cNvPr id="16387" name="Rectangle 3"/>
          <p:cNvSpPr txBox="1">
            <a:spLocks/>
          </p:cNvSpPr>
          <p:nvPr/>
        </p:nvSpPr>
        <p:spPr bwMode="auto">
          <a:xfrm>
            <a:off x="1000125" y="1285875"/>
            <a:ext cx="731361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Vías de Pago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Condiciones de pago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Circuito de los instrumentos de cobro más comunes en las empresas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100" dirty="0">
                <a:solidFill>
                  <a:srgbClr val="333333"/>
                </a:solidFill>
                <a:latin typeface="Tahoma" pitchFamily="8" charset="0"/>
              </a:rPr>
              <a:t>Cheque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100" dirty="0">
                <a:solidFill>
                  <a:srgbClr val="333333"/>
                </a:solidFill>
                <a:latin typeface="Tahoma" pitchFamily="8" charset="0"/>
              </a:rPr>
              <a:t>Pagaré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100" dirty="0">
                <a:solidFill>
                  <a:srgbClr val="333333"/>
                </a:solidFill>
                <a:latin typeface="Tahoma" pitchFamily="8" charset="0"/>
              </a:rPr>
              <a:t>Letra de Cambio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100" dirty="0" smtClean="0">
                <a:solidFill>
                  <a:srgbClr val="333333"/>
                </a:solidFill>
                <a:latin typeface="Tahoma" pitchFamily="8" charset="0"/>
              </a:rPr>
              <a:t>Recibo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100" dirty="0" err="1">
                <a:solidFill>
                  <a:srgbClr val="333333"/>
                </a:solidFill>
                <a:latin typeface="Tahoma" pitchFamily="8" charset="0"/>
              </a:rPr>
              <a:t>F</a:t>
            </a:r>
            <a:r>
              <a:rPr lang="es-ES" sz="2100" dirty="0" err="1" smtClean="0">
                <a:solidFill>
                  <a:srgbClr val="333333"/>
                </a:solidFill>
                <a:latin typeface="Tahoma" pitchFamily="8" charset="0"/>
              </a:rPr>
              <a:t>actoring</a:t>
            </a:r>
            <a:endParaRPr lang="es-ES" sz="2100" dirty="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Estructura de un documento de cobro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El asistente de cobros y pagos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Reclamaciones de facturas a clientes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Efectos impagados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Circuitos de </a:t>
            </a:r>
            <a:r>
              <a:rPr lang="es-ES" sz="2600" dirty="0" smtClean="0">
                <a:solidFill>
                  <a:srgbClr val="333333"/>
                </a:solidFill>
                <a:latin typeface="Tahoma" pitchFamily="8" charset="0"/>
              </a:rPr>
              <a:t>cobros </a:t>
            </a:r>
            <a:r>
              <a:rPr lang="es-ES" sz="2600" dirty="0">
                <a:solidFill>
                  <a:srgbClr val="333333"/>
                </a:solidFill>
                <a:latin typeface="Tahoma" pitchFamily="8" charset="0"/>
              </a:rPr>
              <a:t>y pagos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/>
          </p:cNvSpPr>
          <p:nvPr>
            <p:ph type="title"/>
          </p:nvPr>
        </p:nvSpPr>
        <p:spPr bwMode="auto">
          <a:xfrm>
            <a:off x="285750" y="357188"/>
            <a:ext cx="8643938" cy="1776412"/>
          </a:xfrm>
        </p:spPr>
        <p:txBody>
          <a:bodyPr/>
          <a:lstStyle/>
          <a:p>
            <a:pPr eaLnBrk="1" hangingPunct="1">
              <a:defRPr/>
            </a:pPr>
            <a:r>
              <a:rPr lang="es-ES" sz="42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Letra de cambio: Evaluación del instrumento</a:t>
            </a:r>
          </a:p>
        </p:txBody>
      </p:sp>
      <p:graphicFrame>
        <p:nvGraphicFramePr>
          <p:cNvPr id="3" name="Group 24"/>
          <p:cNvGraphicFramePr>
            <a:graphicFrameLocks noGrp="1"/>
          </p:cNvGraphicFramePr>
          <p:nvPr>
            <p:ph idx="1"/>
          </p:nvPr>
        </p:nvGraphicFramePr>
        <p:xfrm>
          <a:off x="228600" y="2616200"/>
          <a:ext cx="7313613" cy="804863"/>
        </p:xfrm>
        <a:graphic>
          <a:graphicData uri="http://schemas.openxmlformats.org/drawingml/2006/table">
            <a:tbl>
              <a:tblPr/>
              <a:tblGrid>
                <a:gridCol w="509588"/>
                <a:gridCol w="3352800"/>
                <a:gridCol w="3451225"/>
              </a:tblGrid>
              <a:tr h="804863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</a:tbl>
          </a:graphicData>
        </a:graphic>
      </p:graphicFrame>
      <p:sp>
        <p:nvSpPr>
          <p:cNvPr id="48135" name="Line 25"/>
          <p:cNvSpPr>
            <a:spLocks noChangeShapeType="1"/>
          </p:cNvSpPr>
          <p:nvPr/>
        </p:nvSpPr>
        <p:spPr bwMode="auto">
          <a:xfrm>
            <a:off x="511175" y="2205038"/>
            <a:ext cx="8207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8136" name="Rectangle 36"/>
          <p:cNvSpPr>
            <a:spLocks noChangeArrowheads="1"/>
          </p:cNvSpPr>
          <p:nvPr/>
        </p:nvSpPr>
        <p:spPr bwMode="auto">
          <a:xfrm>
            <a:off x="773113" y="3540125"/>
            <a:ext cx="36004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400">
                <a:solidFill>
                  <a:srgbClr val="000000"/>
                </a:solidFill>
              </a:rPr>
              <a:t> Mayor seguridad en la transacción.</a:t>
            </a:r>
          </a:p>
          <a:p>
            <a:pPr>
              <a:buFont typeface="Wingdings" pitchFamily="8" charset="2"/>
              <a:buChar char="l"/>
            </a:pPr>
            <a:r>
              <a:rPr lang="es-ES" sz="2400">
                <a:solidFill>
                  <a:srgbClr val="000000"/>
                </a:solidFill>
              </a:rPr>
              <a:t> Cuando es aceptado el efecto adquiere condición de título ejecutivo. </a:t>
            </a:r>
          </a:p>
        </p:txBody>
      </p:sp>
      <p:sp>
        <p:nvSpPr>
          <p:cNvPr id="48137" name="Rectangle 37"/>
          <p:cNvSpPr>
            <a:spLocks noChangeArrowheads="1"/>
          </p:cNvSpPr>
          <p:nvPr/>
        </p:nvSpPr>
        <p:spPr bwMode="auto">
          <a:xfrm>
            <a:off x="4514850" y="3532188"/>
            <a:ext cx="3097213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400" dirty="0">
                <a:solidFill>
                  <a:srgbClr val="000000"/>
                </a:solidFill>
              </a:rPr>
              <a:t> Costes de emisión y cobro.</a:t>
            </a:r>
          </a:p>
          <a:p>
            <a:pPr>
              <a:buFont typeface="Wingdings" pitchFamily="8" charset="2"/>
              <a:buNone/>
            </a:pPr>
            <a:endParaRPr lang="es-ES" sz="1600" dirty="0">
              <a:solidFill>
                <a:srgbClr val="000000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 rot="5400000">
            <a:off x="2666207" y="4191794"/>
            <a:ext cx="32004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642938"/>
            <a:ext cx="7043738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RECIBO</a:t>
            </a:r>
          </a:p>
        </p:txBody>
      </p:sp>
      <p:graphicFrame>
        <p:nvGraphicFramePr>
          <p:cNvPr id="3" name="Group 3"/>
          <p:cNvGraphicFramePr>
            <a:graphicFrameLocks noGrp="1"/>
          </p:cNvGraphicFramePr>
          <p:nvPr/>
        </p:nvGraphicFramePr>
        <p:xfrm>
          <a:off x="1885950" y="1350963"/>
          <a:ext cx="4214813" cy="400812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3565525"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kumimoji="0" lang="es-ES" sz="237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 </a:t>
                      </a: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charset="0"/>
                          <a:cs typeface="Arial" charset="0"/>
                        </a:rPr>
        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          </a:r>
                      <a:endParaRPr kumimoji="0" lang="es-ES" sz="1000" b="1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9"/>
          <p:cNvGraphicFramePr>
            <a:graphicFrameLocks noGrp="1"/>
          </p:cNvGraphicFramePr>
          <p:nvPr/>
        </p:nvGraphicFramePr>
        <p:xfrm>
          <a:off x="1885950" y="5051425"/>
          <a:ext cx="4214813" cy="48768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Times New Roman" charset="0"/>
                        </a:rPr>
                        <a:t>  </a:t>
                      </a:r>
                      <a:endParaRPr kumimoji="0" 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0183" name="Picture 16" descr="px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8" y="509746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4" name="Rectangle 17"/>
          <p:cNvSpPr>
            <a:spLocks noChangeArrowheads="1"/>
          </p:cNvSpPr>
          <p:nvPr/>
        </p:nvSpPr>
        <p:spPr bwMode="auto">
          <a:xfrm>
            <a:off x="1600200" y="5424488"/>
            <a:ext cx="6983413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/>
              <a:t>Instrumento de cobro/pago por el que la empresa exige al cliente una cantidad en una fecha determinada por un producto o servicio prestados.</a:t>
            </a: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>
            <a:off x="1331913" y="135731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50186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500188"/>
            <a:ext cx="7696200" cy="389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928688"/>
            <a:ext cx="7313613" cy="5889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RECIBO: OPERATIVA</a:t>
            </a:r>
          </a:p>
        </p:txBody>
      </p:sp>
      <p:sp>
        <p:nvSpPr>
          <p:cNvPr id="52227" name="Rectangle 3"/>
          <p:cNvSpPr txBox="1">
            <a:spLocks/>
          </p:cNvSpPr>
          <p:nvPr/>
        </p:nvSpPr>
        <p:spPr bwMode="auto">
          <a:xfrm>
            <a:off x="915988" y="2000250"/>
            <a:ext cx="73136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 dirty="0">
                <a:solidFill>
                  <a:srgbClr val="000000"/>
                </a:solidFill>
                <a:latin typeface="Tahoma" pitchFamily="8" charset="0"/>
              </a:rPr>
              <a:t>Se inicia con la entrega de la mercancía por parte de la empresa.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 dirty="0">
                <a:solidFill>
                  <a:srgbClr val="000000"/>
                </a:solidFill>
                <a:latin typeface="Tahoma" pitchFamily="8" charset="0"/>
              </a:rPr>
              <a:t>La empresa emite el recibo.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 dirty="0">
                <a:solidFill>
                  <a:srgbClr val="000000"/>
                </a:solidFill>
                <a:latin typeface="Tahoma" pitchFamily="8" charset="0"/>
              </a:rPr>
              <a:t>El cobro del recibo podrá hacerse: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300" dirty="0">
                <a:solidFill>
                  <a:srgbClr val="000000"/>
                </a:solidFill>
                <a:latin typeface="Tahoma" pitchFamily="8" charset="0"/>
              </a:rPr>
              <a:t>Mediante domiciliación bancaria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300" dirty="0">
                <a:solidFill>
                  <a:srgbClr val="000000"/>
                </a:solidFill>
                <a:latin typeface="Tahoma" pitchFamily="8" charset="0"/>
              </a:rPr>
              <a:t>Mediante soporte magnético (Norma 58</a:t>
            </a:r>
            <a:r>
              <a:rPr lang="es-ES" sz="2300" dirty="0" smtClean="0">
                <a:solidFill>
                  <a:srgbClr val="000000"/>
                </a:solidFill>
                <a:latin typeface="Tahoma" pitchFamily="8" charset="0"/>
              </a:rPr>
              <a:t>)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300" dirty="0" smtClean="0">
                <a:solidFill>
                  <a:srgbClr val="000000"/>
                </a:solidFill>
                <a:latin typeface="Tahoma" pitchFamily="8" charset="0"/>
              </a:rPr>
              <a:t>Por transferencia</a:t>
            </a:r>
            <a:endParaRPr lang="es-ES" sz="2300" dirty="0">
              <a:solidFill>
                <a:srgbClr val="000000"/>
              </a:solidFill>
              <a:latin typeface="Tahoma" pitchFamily="8" charset="0"/>
            </a:endParaRPr>
          </a:p>
        </p:txBody>
      </p:sp>
      <p:sp>
        <p:nvSpPr>
          <p:cNvPr id="52228" name="Line 4"/>
          <p:cNvSpPr>
            <a:spLocks noChangeShapeType="1"/>
          </p:cNvSpPr>
          <p:nvPr/>
        </p:nvSpPr>
        <p:spPr bwMode="auto">
          <a:xfrm>
            <a:off x="1331913" y="164306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928688" y="785813"/>
            <a:ext cx="7573962" cy="12049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  Recibo: Evaluaci</a:t>
            </a: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ó</a:t>
            </a: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n del instrumento</a:t>
            </a:r>
          </a:p>
        </p:txBody>
      </p:sp>
      <p:graphicFrame>
        <p:nvGraphicFramePr>
          <p:cNvPr id="3" name="Group 3"/>
          <p:cNvGraphicFramePr>
            <a:graphicFrameLocks noGrp="1"/>
          </p:cNvGraphicFramePr>
          <p:nvPr>
            <p:ph idx="1"/>
          </p:nvPr>
        </p:nvGraphicFramePr>
        <p:xfrm>
          <a:off x="547688" y="2616200"/>
          <a:ext cx="7313612" cy="804863"/>
        </p:xfrm>
        <a:graphic>
          <a:graphicData uri="http://schemas.openxmlformats.org/drawingml/2006/table">
            <a:tbl>
              <a:tblPr/>
              <a:tblGrid>
                <a:gridCol w="509587"/>
                <a:gridCol w="3352800"/>
                <a:gridCol w="3451225"/>
              </a:tblGrid>
              <a:tr h="804863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</a:tbl>
          </a:graphicData>
        </a:graphic>
      </p:graphicFrame>
      <p:sp>
        <p:nvSpPr>
          <p:cNvPr id="54279" name="Line 11"/>
          <p:cNvSpPr>
            <a:spLocks noChangeShapeType="1"/>
          </p:cNvSpPr>
          <p:nvPr/>
        </p:nvSpPr>
        <p:spPr bwMode="auto">
          <a:xfrm>
            <a:off x="1331913" y="2205038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0" name="Rectangle 12"/>
          <p:cNvSpPr>
            <a:spLocks noChangeArrowheads="1"/>
          </p:cNvSpPr>
          <p:nvPr/>
        </p:nvSpPr>
        <p:spPr bwMode="auto">
          <a:xfrm>
            <a:off x="1066800" y="3540125"/>
            <a:ext cx="38100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Se evita el uso de papel especial.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Tratamiento mecanizado con el banco.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</a:t>
            </a:r>
            <a:endParaRPr lang="es-ES" sz="1600" dirty="0">
              <a:solidFill>
                <a:srgbClr val="000000"/>
              </a:solidFill>
            </a:endParaRPr>
          </a:p>
        </p:txBody>
      </p:sp>
      <p:sp>
        <p:nvSpPr>
          <p:cNvPr id="54281" name="Rectangle 13"/>
          <p:cNvSpPr>
            <a:spLocks noChangeArrowheads="1"/>
          </p:cNvSpPr>
          <p:nvPr/>
        </p:nvSpPr>
        <p:spPr bwMode="auto">
          <a:xfrm>
            <a:off x="4979988" y="3532188"/>
            <a:ext cx="3097212" cy="338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Importante realizar una gestión eficiente de los datos de domiciliación.</a:t>
            </a:r>
          </a:p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Recibos cedidos al cobro al banco, fecha de valoración un día hábil después del vencimiento.</a:t>
            </a:r>
          </a:p>
          <a:p>
            <a:pPr>
              <a:buFont typeface="Wingdings" pitchFamily="8" charset="2"/>
              <a:buNone/>
            </a:pPr>
            <a:endParaRPr lang="es-ES" sz="1600">
              <a:solidFill>
                <a:srgbClr val="000000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 rot="16200000" flipH="1">
            <a:off x="2705100" y="4533900"/>
            <a:ext cx="3962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642938"/>
            <a:ext cx="7043738" cy="661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EL FACTORING</a:t>
            </a:r>
          </a:p>
        </p:txBody>
      </p:sp>
      <p:graphicFrame>
        <p:nvGraphicFramePr>
          <p:cNvPr id="3" name="Group 3"/>
          <p:cNvGraphicFramePr>
            <a:graphicFrameLocks noGrp="1"/>
          </p:cNvGraphicFramePr>
          <p:nvPr/>
        </p:nvGraphicFramePr>
        <p:xfrm>
          <a:off x="609600" y="1600200"/>
          <a:ext cx="8229600" cy="40081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3228975"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8" charset="0"/>
                          <a:ea typeface="Arial" pitchFamily="8" charset="0"/>
                          <a:cs typeface="Arial" pitchFamily="8" charset="0"/>
                        </a:rPr>
                        <a:t>  jjj</a:t>
                      </a:r>
                      <a:r>
                        <a:rPr kumimoji="0" lang="es-ES" sz="237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pitchFamily="8" charset="0"/>
                          <a:cs typeface="Arial" pitchFamily="8" charset="0"/>
                        </a:rPr>
                        <a:t> </a:t>
                      </a:r>
                      <a:r>
                        <a:rPr kumimoji="0" lang="es-E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pitchFamily="8" charset="0"/>
                          <a:cs typeface="Arial" pitchFamily="8" charset="0"/>
                        </a:rPr>
        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l                                                                                               </a:t>
                      </a:r>
                      <a:endParaRPr kumimoji="0" lang="es-ES" sz="1000" b="1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pitchFamily="8" charset="0"/>
                        <a:ea typeface="Arial" pitchFamily="8" charset="0"/>
                        <a:cs typeface="Arial" pitchFamily="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9"/>
          <p:cNvGraphicFramePr>
            <a:graphicFrameLocks noGrp="1"/>
          </p:cNvGraphicFramePr>
          <p:nvPr/>
        </p:nvGraphicFramePr>
        <p:xfrm>
          <a:off x="1885950" y="5051425"/>
          <a:ext cx="4214813" cy="48768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Times New Roman" charset="0"/>
                        </a:rPr>
                        <a:t>  </a:t>
                      </a:r>
                      <a:endParaRPr kumimoji="0" 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6327" name="Picture 16" descr="px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8" y="509746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17"/>
          <p:cNvSpPr>
            <a:spLocks noChangeArrowheads="1"/>
          </p:cNvSpPr>
          <p:nvPr/>
        </p:nvSpPr>
        <p:spPr bwMode="auto">
          <a:xfrm>
            <a:off x="1600200" y="5424488"/>
            <a:ext cx="6983413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/>
              <a:t>Instrumento de cobro/pago por el que la empresa cede el cobro de la factura a una tercera empresa “Factor” que le adelanta el pago y despues se lo  exige al cliente</a:t>
            </a:r>
          </a:p>
        </p:txBody>
      </p:sp>
      <p:sp>
        <p:nvSpPr>
          <p:cNvPr id="56329" name="Line 18"/>
          <p:cNvSpPr>
            <a:spLocks noChangeShapeType="1"/>
          </p:cNvSpPr>
          <p:nvPr/>
        </p:nvSpPr>
        <p:spPr bwMode="auto">
          <a:xfrm>
            <a:off x="1331913" y="135731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Rectangle 12"/>
          <p:cNvSpPr/>
          <p:nvPr/>
        </p:nvSpPr>
        <p:spPr>
          <a:xfrm>
            <a:off x="1524000" y="1600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3733800" y="41148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3810000" y="2743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324600" y="1600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342" name="TextBox 54"/>
          <p:cNvSpPr txBox="1">
            <a:spLocks noChangeArrowheads="1"/>
          </p:cNvSpPr>
          <p:nvPr/>
        </p:nvSpPr>
        <p:spPr bwMode="auto">
          <a:xfrm>
            <a:off x="1524000" y="1905000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Proveedor</a:t>
            </a:r>
            <a:r>
              <a:rPr lang="es-ES" sz="2800"/>
              <a:t> </a:t>
            </a:r>
            <a:endParaRPr lang="es-ES" sz="2000"/>
          </a:p>
        </p:txBody>
      </p:sp>
      <p:sp>
        <p:nvSpPr>
          <p:cNvPr id="56343" name="TextBox 55"/>
          <p:cNvSpPr txBox="1">
            <a:spLocks noChangeArrowheads="1"/>
          </p:cNvSpPr>
          <p:nvPr/>
        </p:nvSpPr>
        <p:spPr bwMode="auto">
          <a:xfrm>
            <a:off x="3733800" y="3048000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Factoring</a:t>
            </a:r>
            <a:r>
              <a:rPr lang="es-ES" sz="2800"/>
              <a:t> </a:t>
            </a:r>
            <a:endParaRPr lang="es-ES"/>
          </a:p>
        </p:txBody>
      </p:sp>
      <p:sp>
        <p:nvSpPr>
          <p:cNvPr id="56344" name="TextBox 56"/>
          <p:cNvSpPr txBox="1">
            <a:spLocks noChangeArrowheads="1"/>
          </p:cNvSpPr>
          <p:nvPr/>
        </p:nvSpPr>
        <p:spPr bwMode="auto">
          <a:xfrm>
            <a:off x="6477000" y="1752600"/>
            <a:ext cx="1462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rgbClr val="FFFFFF"/>
                </a:solidFill>
              </a:rPr>
              <a:t>Cliente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56345" name="TextBox 57"/>
          <p:cNvSpPr txBox="1">
            <a:spLocks noChangeArrowheads="1"/>
          </p:cNvSpPr>
          <p:nvPr/>
        </p:nvSpPr>
        <p:spPr bwMode="auto">
          <a:xfrm>
            <a:off x="3886200" y="4267200"/>
            <a:ext cx="1655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rgbClr val="FFFFFF"/>
                </a:solidFill>
              </a:rPr>
              <a:t>Factor</a:t>
            </a:r>
          </a:p>
        </p:txBody>
      </p: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3352800" y="2166610"/>
            <a:ext cx="2895600" cy="43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>
            <a:off x="5295900" y="2857500"/>
            <a:ext cx="2209800" cy="1676400"/>
          </a:xfrm>
          <a:prstGeom prst="bentConnector3">
            <a:avLst>
              <a:gd name="adj1" fmla="val 970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16200000" flipH="1">
            <a:off x="1790700" y="2933700"/>
            <a:ext cx="2209800" cy="1524000"/>
          </a:xfrm>
          <a:prstGeom prst="bentConnector3">
            <a:avLst>
              <a:gd name="adj1" fmla="val 996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928688"/>
            <a:ext cx="7313613" cy="588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FACTORING: OPERATIVA</a:t>
            </a:r>
          </a:p>
        </p:txBody>
      </p:sp>
      <p:sp>
        <p:nvSpPr>
          <p:cNvPr id="58371" name="Rectangle 3"/>
          <p:cNvSpPr txBox="1">
            <a:spLocks/>
          </p:cNvSpPr>
          <p:nvPr/>
        </p:nvSpPr>
        <p:spPr bwMode="auto">
          <a:xfrm>
            <a:off x="915988" y="2000250"/>
            <a:ext cx="73136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000000"/>
                </a:solidFill>
                <a:latin typeface="Tahoma" pitchFamily="8" charset="0"/>
              </a:rPr>
              <a:t>Se inicia con la entrega de la mercancía por parte de la empresa.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El proveedor emite la factura y en su caso un recibo.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Se lo cede a la empresa Factor.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El factor abona la cantidad al emisor de la factura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El factor realiza el cobro al cliente. 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endParaRPr lang="es-ES" sz="3200">
              <a:solidFill>
                <a:srgbClr val="000000"/>
              </a:solidFill>
              <a:latin typeface="Tahoma" pitchFamily="8" charset="0"/>
            </a:endParaRP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1331913" y="164306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928688" y="785813"/>
            <a:ext cx="7573962" cy="12049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  Factoring: Evaluaci</a:t>
            </a:r>
            <a:r>
              <a:rPr lang="es-ES" sz="390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ó</a:t>
            </a:r>
            <a:r>
              <a:rPr lang="es-ES" sz="390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n del instrumento</a:t>
            </a:r>
          </a:p>
        </p:txBody>
      </p:sp>
      <p:graphicFrame>
        <p:nvGraphicFramePr>
          <p:cNvPr id="3" name="Group 3"/>
          <p:cNvGraphicFramePr>
            <a:graphicFrameLocks noGrp="1"/>
          </p:cNvGraphicFramePr>
          <p:nvPr>
            <p:ph idx="1"/>
          </p:nvPr>
        </p:nvGraphicFramePr>
        <p:xfrm>
          <a:off x="547688" y="2616200"/>
          <a:ext cx="7313612" cy="804863"/>
        </p:xfrm>
        <a:graphic>
          <a:graphicData uri="http://schemas.openxmlformats.org/drawingml/2006/table">
            <a:tbl>
              <a:tblPr/>
              <a:tblGrid>
                <a:gridCol w="509587"/>
                <a:gridCol w="3352800"/>
                <a:gridCol w="3451225"/>
              </a:tblGrid>
              <a:tr h="804863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</a:tbl>
          </a:graphicData>
        </a:graphic>
      </p:graphicFrame>
      <p:sp>
        <p:nvSpPr>
          <p:cNvPr id="60423" name="Line 11"/>
          <p:cNvSpPr>
            <a:spLocks noChangeShapeType="1"/>
          </p:cNvSpPr>
          <p:nvPr/>
        </p:nvSpPr>
        <p:spPr bwMode="auto">
          <a:xfrm>
            <a:off x="1331913" y="2205038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0424" name="Rectangle 12"/>
          <p:cNvSpPr>
            <a:spLocks noChangeArrowheads="1"/>
          </p:cNvSpPr>
          <p:nvPr/>
        </p:nvSpPr>
        <p:spPr bwMode="auto">
          <a:xfrm>
            <a:off x="1066800" y="3540125"/>
            <a:ext cx="38100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Se evita el uso de papel especial.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Se consigue </a:t>
            </a:r>
            <a:r>
              <a:rPr lang="es-ES" sz="2200" dirty="0" err="1">
                <a:solidFill>
                  <a:srgbClr val="000000"/>
                </a:solidFill>
              </a:rPr>
              <a:t>finaciar</a:t>
            </a:r>
            <a:r>
              <a:rPr lang="es-ES" sz="2200" dirty="0">
                <a:solidFill>
                  <a:srgbClr val="000000"/>
                </a:solidFill>
              </a:rPr>
              <a:t> la </a:t>
            </a:r>
            <a:r>
              <a:rPr lang="es-ES" sz="2200" dirty="0" smtClean="0">
                <a:solidFill>
                  <a:srgbClr val="000000"/>
                </a:solidFill>
              </a:rPr>
              <a:t>operación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 smtClean="0">
                <a:solidFill>
                  <a:srgbClr val="000000"/>
                </a:solidFill>
              </a:rPr>
              <a:t>Iniciativa del acreedor(proveedor).</a:t>
            </a:r>
            <a:endParaRPr lang="es-ES" sz="1600" dirty="0">
              <a:solidFill>
                <a:srgbClr val="000000"/>
              </a:solidFill>
            </a:endParaRPr>
          </a:p>
        </p:txBody>
      </p:sp>
      <p:sp>
        <p:nvSpPr>
          <p:cNvPr id="60425" name="Rectangle 13"/>
          <p:cNvSpPr>
            <a:spLocks noChangeArrowheads="1"/>
          </p:cNvSpPr>
          <p:nvPr/>
        </p:nvSpPr>
        <p:spPr bwMode="auto">
          <a:xfrm>
            <a:off x="4979988" y="3532188"/>
            <a:ext cx="3097212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 Si se producen impagados se le puede exigir al emisor la cantidad adelantada en función del contrato</a:t>
            </a:r>
          </a:p>
          <a:p>
            <a:pPr>
              <a:buFont typeface="Wingdings" pitchFamily="8" charset="2"/>
              <a:buChar char="l"/>
            </a:pPr>
            <a:r>
              <a:rPr lang="es-ES" sz="2200">
                <a:solidFill>
                  <a:srgbClr val="000000"/>
                </a:solidFill>
              </a:rPr>
              <a:t>Costes de la operación. </a:t>
            </a:r>
            <a:endParaRPr lang="es-ES" sz="1600">
              <a:solidFill>
                <a:srgbClr val="000000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 rot="16200000" flipH="1">
            <a:off x="2705100" y="4533900"/>
            <a:ext cx="3962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642938"/>
            <a:ext cx="7043738" cy="661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EL </a:t>
            </a:r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 </a:t>
            </a:r>
            <a:r>
              <a:rPr lang="es-ES" sz="39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CONFI</a:t>
            </a:r>
            <a:r>
              <a:rPr lang="es-ES" sz="39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RMING</a:t>
            </a:r>
            <a:endParaRPr lang="es-ES" sz="3900" dirty="0">
              <a:effectLst>
                <a:outerShdw blurRad="38100" dist="38100" dir="2700000" algn="tl">
                  <a:srgbClr val="DDDDDD"/>
                </a:outerShdw>
              </a:effectLst>
              <a:ea typeface="ＭＳ Ｐゴシック" pitchFamily="-96" charset="-128"/>
              <a:cs typeface="ＭＳ Ｐゴシック" pitchFamily="-96" charset="-128"/>
            </a:endParaRPr>
          </a:p>
        </p:txBody>
      </p:sp>
      <p:graphicFrame>
        <p:nvGraphicFramePr>
          <p:cNvPr id="3" name="Group 3"/>
          <p:cNvGraphicFramePr>
            <a:graphicFrameLocks noGrp="1"/>
          </p:cNvGraphicFramePr>
          <p:nvPr/>
        </p:nvGraphicFramePr>
        <p:xfrm>
          <a:off x="609600" y="1600200"/>
          <a:ext cx="8229600" cy="40081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3228975"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8" charset="0"/>
                          <a:ea typeface="Arial" pitchFamily="8" charset="0"/>
                          <a:cs typeface="Arial" pitchFamily="8" charset="0"/>
                        </a:rPr>
                        <a:t>  </a:t>
                      </a:r>
                      <a:r>
                        <a:rPr kumimoji="0" lang="es-E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8" charset="0"/>
                          <a:ea typeface="Arial" pitchFamily="8" charset="0"/>
                          <a:cs typeface="Arial" pitchFamily="8" charset="0"/>
                        </a:rPr>
                        <a:t>jjj</a:t>
                      </a:r>
                      <a:r>
                        <a:rPr kumimoji="0" lang="es-ES" sz="2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pitchFamily="8" charset="0"/>
                          <a:cs typeface="Arial" pitchFamily="8" charset="0"/>
                        </a:rPr>
                        <a:t> </a:t>
                      </a:r>
                      <a:r>
                        <a:rPr kumimoji="0" lang="es-E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Eras Medium ITC" pitchFamily="34" charset="0"/>
                          <a:ea typeface="Arial" pitchFamily="8" charset="0"/>
                          <a:cs typeface="Arial" pitchFamily="8" charset="0"/>
                        </a:rPr>
        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l                                                                                               </a:t>
                      </a:r>
                      <a:endParaRPr kumimoji="0" lang="es-E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pitchFamily="8" charset="0"/>
                        <a:ea typeface="Arial" pitchFamily="8" charset="0"/>
                        <a:cs typeface="Arial" pitchFamily="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9"/>
          <p:cNvGraphicFramePr>
            <a:graphicFrameLocks noGrp="1"/>
          </p:cNvGraphicFramePr>
          <p:nvPr/>
        </p:nvGraphicFramePr>
        <p:xfrm>
          <a:off x="1885950" y="5051425"/>
          <a:ext cx="4214813" cy="487680"/>
        </p:xfrm>
        <a:graphic>
          <a:graphicData uri="http://schemas.openxmlformats.org/drawingml/2006/table">
            <a:tbl>
              <a:tblPr/>
              <a:tblGrid>
                <a:gridCol w="421481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Times New Roman" charset="0"/>
                        </a:rPr>
                        <a:t>  </a:t>
                      </a:r>
                      <a:endParaRPr kumimoji="0" 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6327" name="Picture 16" descr="px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8" y="509746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17"/>
          <p:cNvSpPr>
            <a:spLocks noChangeArrowheads="1"/>
          </p:cNvSpPr>
          <p:nvPr/>
        </p:nvSpPr>
        <p:spPr bwMode="auto">
          <a:xfrm>
            <a:off x="1600200" y="5424488"/>
            <a:ext cx="6983413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 dirty="0"/>
              <a:t>Instrumento de cobro/pago por el que la empresa </a:t>
            </a:r>
            <a:r>
              <a:rPr lang="es-ES" sz="2600" dirty="0" smtClean="0"/>
              <a:t>deudora </a:t>
            </a:r>
            <a:r>
              <a:rPr lang="es-ES" sz="2600" dirty="0" smtClean="0"/>
              <a:t>confirma el pago </a:t>
            </a:r>
            <a:r>
              <a:rPr lang="es-ES" sz="2600" dirty="0" smtClean="0"/>
              <a:t>de </a:t>
            </a:r>
            <a:r>
              <a:rPr lang="es-ES" sz="2600" dirty="0"/>
              <a:t>la factura a </a:t>
            </a:r>
            <a:r>
              <a:rPr lang="es-ES" sz="2600" dirty="0" smtClean="0"/>
              <a:t>un banco, el proveedor puede pedir el descuento de la factura</a:t>
            </a:r>
            <a:endParaRPr lang="es-ES" sz="2600" dirty="0"/>
          </a:p>
        </p:txBody>
      </p:sp>
      <p:sp>
        <p:nvSpPr>
          <p:cNvPr id="56329" name="Line 18"/>
          <p:cNvSpPr>
            <a:spLocks noChangeShapeType="1"/>
          </p:cNvSpPr>
          <p:nvPr/>
        </p:nvSpPr>
        <p:spPr bwMode="auto">
          <a:xfrm>
            <a:off x="1331913" y="135731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Rectangle 12"/>
          <p:cNvSpPr/>
          <p:nvPr/>
        </p:nvSpPr>
        <p:spPr>
          <a:xfrm>
            <a:off x="1524000" y="1600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3733800" y="41148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3810000" y="2743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324600" y="1600200"/>
            <a:ext cx="1752600" cy="990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342" name="TextBox 54"/>
          <p:cNvSpPr txBox="1">
            <a:spLocks noChangeArrowheads="1"/>
          </p:cNvSpPr>
          <p:nvPr/>
        </p:nvSpPr>
        <p:spPr bwMode="auto">
          <a:xfrm>
            <a:off x="1524000" y="1905000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Proveedor</a:t>
            </a:r>
            <a:r>
              <a:rPr lang="es-ES" sz="2800"/>
              <a:t> </a:t>
            </a:r>
            <a:endParaRPr lang="es-ES" sz="2000"/>
          </a:p>
        </p:txBody>
      </p:sp>
      <p:sp>
        <p:nvSpPr>
          <p:cNvPr id="56343" name="TextBox 55"/>
          <p:cNvSpPr txBox="1">
            <a:spLocks noChangeArrowheads="1"/>
          </p:cNvSpPr>
          <p:nvPr/>
        </p:nvSpPr>
        <p:spPr bwMode="auto">
          <a:xfrm>
            <a:off x="3733800" y="3048000"/>
            <a:ext cx="205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ES" sz="2800" dirty="0" err="1" smtClean="0">
                <a:solidFill>
                  <a:srgbClr val="FFFFFF"/>
                </a:solidFill>
              </a:rPr>
              <a:t>Confirming</a:t>
            </a:r>
            <a:r>
              <a:rPr lang="es-ES" sz="2800" dirty="0" smtClean="0"/>
              <a:t> </a:t>
            </a:r>
            <a:endParaRPr lang="es-ES" dirty="0"/>
          </a:p>
        </p:txBody>
      </p:sp>
      <p:sp>
        <p:nvSpPr>
          <p:cNvPr id="56344" name="TextBox 56"/>
          <p:cNvSpPr txBox="1">
            <a:spLocks noChangeArrowheads="1"/>
          </p:cNvSpPr>
          <p:nvPr/>
        </p:nvSpPr>
        <p:spPr bwMode="auto">
          <a:xfrm>
            <a:off x="6477000" y="1752600"/>
            <a:ext cx="1462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rgbClr val="FFFFFF"/>
                </a:solidFill>
              </a:rPr>
              <a:t>Cliente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56345" name="TextBox 57"/>
          <p:cNvSpPr txBox="1">
            <a:spLocks noChangeArrowheads="1"/>
          </p:cNvSpPr>
          <p:nvPr/>
        </p:nvSpPr>
        <p:spPr bwMode="auto">
          <a:xfrm>
            <a:off x="3886200" y="4267200"/>
            <a:ext cx="1655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ES" sz="3200" dirty="0" smtClean="0">
                <a:solidFill>
                  <a:srgbClr val="FFFFFF"/>
                </a:solidFill>
              </a:rPr>
              <a:t>Banco</a:t>
            </a:r>
            <a:endParaRPr lang="es-ES" sz="3200" dirty="0">
              <a:solidFill>
                <a:srgbClr val="FFFFFF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3429000" y="2133600"/>
            <a:ext cx="2743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>
            <a:off x="5295900" y="2857500"/>
            <a:ext cx="2209800" cy="1676400"/>
          </a:xfrm>
          <a:prstGeom prst="bentConnector3">
            <a:avLst>
              <a:gd name="adj1" fmla="val 970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16200000" flipH="1">
            <a:off x="1790700" y="2933700"/>
            <a:ext cx="2209800" cy="1524000"/>
          </a:xfrm>
          <a:prstGeom prst="bentConnector3">
            <a:avLst>
              <a:gd name="adj1" fmla="val 996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285875" y="928688"/>
            <a:ext cx="7313613" cy="588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CONFIRMING: </a:t>
            </a:r>
            <a:r>
              <a:rPr lang="es-ES" sz="39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OPERATIVA</a:t>
            </a:r>
          </a:p>
        </p:txBody>
      </p:sp>
      <p:sp>
        <p:nvSpPr>
          <p:cNvPr id="58371" name="Rectangle 3"/>
          <p:cNvSpPr txBox="1">
            <a:spLocks/>
          </p:cNvSpPr>
          <p:nvPr/>
        </p:nvSpPr>
        <p:spPr bwMode="auto">
          <a:xfrm>
            <a:off x="915988" y="2000250"/>
            <a:ext cx="73136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 dirty="0">
                <a:solidFill>
                  <a:srgbClr val="000000"/>
                </a:solidFill>
                <a:latin typeface="Tahoma" pitchFamily="8" charset="0"/>
              </a:rPr>
              <a:t>Se inicia con la entrega de la mercancía por parte de la empresa.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 dirty="0">
                <a:solidFill>
                  <a:srgbClr val="000000"/>
                </a:solidFill>
                <a:latin typeface="Tahoma" pitchFamily="8" charset="0"/>
              </a:rPr>
              <a:t>El proveedor emite la factura y en su caso un recibo.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El cliente env</a:t>
            </a: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ía la factura aceptada a una entidad financiera </a:t>
            </a: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.</a:t>
            </a: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 dirty="0">
                <a:solidFill>
                  <a:srgbClr val="000000"/>
                </a:solidFill>
                <a:latin typeface="Tahoma" pitchFamily="8" charset="0"/>
              </a:rPr>
              <a:t>El </a:t>
            </a: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acreedor puede presentar la factura a descuento en esa entidad</a:t>
            </a: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La entidad</a:t>
            </a: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 realiza </a:t>
            </a:r>
            <a:r>
              <a:rPr lang="es-ES" sz="3200" dirty="0">
                <a:solidFill>
                  <a:srgbClr val="000000"/>
                </a:solidFill>
                <a:latin typeface="Tahoma" pitchFamily="8" charset="0"/>
              </a:rPr>
              <a:t>el cobro al </a:t>
            </a: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cliente al vencimiento. </a:t>
            </a: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 dirty="0" smtClean="0">
                <a:solidFill>
                  <a:srgbClr val="000000"/>
                </a:solidFill>
                <a:latin typeface="Tahoma" pitchFamily="8" charset="0"/>
              </a:rPr>
              <a:t> </a:t>
            </a:r>
            <a:endParaRPr lang="es-ES" sz="3200" dirty="0">
              <a:solidFill>
                <a:srgbClr val="000000"/>
              </a:solidFill>
              <a:latin typeface="Tahoma" pitchFamily="8" charset="0"/>
            </a:endParaRP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1331913" y="164306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44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928688" y="785813"/>
            <a:ext cx="7573962" cy="12049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  </a:t>
            </a:r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CONFIRMING: </a:t>
            </a:r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Evaluaci</a:t>
            </a:r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96" charset="-128"/>
                <a:cs typeface="ＭＳ Ｐゴシック" pitchFamily="-96" charset="-128"/>
              </a:rPr>
              <a:t>ó</a:t>
            </a:r>
            <a:r>
              <a:rPr lang="es-ES" sz="39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itchFamily="8" charset="0"/>
                <a:ea typeface="ＭＳ Ｐゴシック" pitchFamily="-96" charset="-128"/>
                <a:cs typeface="ＭＳ Ｐゴシック" pitchFamily="-96" charset="-128"/>
              </a:rPr>
              <a:t>n del instrumento</a:t>
            </a:r>
          </a:p>
        </p:txBody>
      </p:sp>
      <p:graphicFrame>
        <p:nvGraphicFramePr>
          <p:cNvPr id="3" name="Group 3"/>
          <p:cNvGraphicFramePr>
            <a:graphicFrameLocks noGrp="1"/>
          </p:cNvGraphicFramePr>
          <p:nvPr>
            <p:ph idx="1"/>
          </p:nvPr>
        </p:nvGraphicFramePr>
        <p:xfrm>
          <a:off x="547688" y="2616200"/>
          <a:ext cx="7313612" cy="804863"/>
        </p:xfrm>
        <a:graphic>
          <a:graphicData uri="http://schemas.openxmlformats.org/drawingml/2006/table">
            <a:tbl>
              <a:tblPr/>
              <a:tblGrid>
                <a:gridCol w="509587"/>
                <a:gridCol w="3352800"/>
                <a:gridCol w="3451225"/>
              </a:tblGrid>
              <a:tr h="804863">
                <a:tc>
                  <a:txBody>
                    <a:bodyPr/>
                    <a:lstStyle/>
                    <a:p>
                      <a:pPr marL="0" marR="0" lvl="0" indent="0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 3" charset="2"/>
                        <a:buNone/>
                        <a:tabLst/>
                      </a:pPr>
                      <a:endParaRPr kumimoji="0" lang="es-ES" sz="27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VENTAJAS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INCONVENIENTES</a:t>
                      </a:r>
                      <a:endParaRPr kumimoji="0" lang="es-ES" sz="2400" b="0" i="0" u="none" strike="noStrike" cap="none" normalizeH="0" baseline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668D"/>
                    </a:solidFill>
                  </a:tcPr>
                </a:tc>
              </a:tr>
            </a:tbl>
          </a:graphicData>
        </a:graphic>
      </p:graphicFrame>
      <p:sp>
        <p:nvSpPr>
          <p:cNvPr id="60423" name="Line 11"/>
          <p:cNvSpPr>
            <a:spLocks noChangeShapeType="1"/>
          </p:cNvSpPr>
          <p:nvPr/>
        </p:nvSpPr>
        <p:spPr bwMode="auto">
          <a:xfrm>
            <a:off x="1331913" y="2205038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0424" name="Rectangle 12"/>
          <p:cNvSpPr>
            <a:spLocks noChangeArrowheads="1"/>
          </p:cNvSpPr>
          <p:nvPr/>
        </p:nvSpPr>
        <p:spPr bwMode="auto">
          <a:xfrm>
            <a:off x="1066800" y="3540125"/>
            <a:ext cx="38100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Se evita el uso de papel especial.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Se consigue </a:t>
            </a:r>
            <a:r>
              <a:rPr lang="es-ES" sz="2200" dirty="0" smtClean="0">
                <a:solidFill>
                  <a:srgbClr val="000000"/>
                </a:solidFill>
              </a:rPr>
              <a:t>financiar </a:t>
            </a:r>
            <a:r>
              <a:rPr lang="es-ES" sz="2200" dirty="0">
                <a:solidFill>
                  <a:srgbClr val="000000"/>
                </a:solidFill>
              </a:rPr>
              <a:t>la </a:t>
            </a:r>
            <a:r>
              <a:rPr lang="es-ES" sz="2200" dirty="0" smtClean="0">
                <a:solidFill>
                  <a:srgbClr val="000000"/>
                </a:solidFill>
              </a:rPr>
              <a:t>operación</a:t>
            </a:r>
          </a:p>
        </p:txBody>
      </p:sp>
      <p:sp>
        <p:nvSpPr>
          <p:cNvPr id="60425" name="Rectangle 13"/>
          <p:cNvSpPr>
            <a:spLocks noChangeArrowheads="1"/>
          </p:cNvSpPr>
          <p:nvPr/>
        </p:nvSpPr>
        <p:spPr bwMode="auto">
          <a:xfrm>
            <a:off x="4979988" y="3532188"/>
            <a:ext cx="3097212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 Si se producen impagados se le puede exigir al emisor la cantidad adelantada en función del contrato</a:t>
            </a:r>
          </a:p>
          <a:p>
            <a:pPr>
              <a:buFont typeface="Wingdings" pitchFamily="8" charset="2"/>
              <a:buChar char="l"/>
            </a:pPr>
            <a:r>
              <a:rPr lang="es-ES" sz="2200" dirty="0">
                <a:solidFill>
                  <a:srgbClr val="000000"/>
                </a:solidFill>
              </a:rPr>
              <a:t>Costes de la operación. </a:t>
            </a:r>
            <a:endParaRPr lang="es-ES" sz="2200" dirty="0" smtClean="0">
              <a:solidFill>
                <a:srgbClr val="000000"/>
              </a:solidFill>
            </a:endParaRPr>
          </a:p>
          <a:p>
            <a:pPr>
              <a:buFont typeface="Wingdings" pitchFamily="8" charset="2"/>
              <a:buChar char="l"/>
            </a:pPr>
            <a:r>
              <a:rPr lang="es-ES" sz="2400" dirty="0">
                <a:solidFill>
                  <a:srgbClr val="000000"/>
                </a:solidFill>
              </a:rPr>
              <a:t>Iniciativa del </a:t>
            </a:r>
            <a:r>
              <a:rPr lang="es-ES" sz="2400" dirty="0" smtClean="0">
                <a:solidFill>
                  <a:srgbClr val="000000"/>
                </a:solidFill>
              </a:rPr>
              <a:t>deudor</a:t>
            </a:r>
            <a:r>
              <a:rPr lang="es-ES" sz="1600" dirty="0" smtClean="0">
                <a:solidFill>
                  <a:srgbClr val="000000"/>
                </a:solidFill>
              </a:rPr>
              <a:t>.</a:t>
            </a:r>
            <a:endParaRPr lang="es-ES" sz="1100" dirty="0">
              <a:solidFill>
                <a:srgbClr val="000000"/>
              </a:solidFill>
            </a:endParaRPr>
          </a:p>
          <a:p>
            <a:pPr>
              <a:buFont typeface="Wingdings" pitchFamily="8" charset="2"/>
              <a:buChar char="l"/>
            </a:pPr>
            <a:endParaRPr lang="es-ES" sz="1600" dirty="0">
              <a:solidFill>
                <a:srgbClr val="000000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 rot="16200000" flipH="1">
            <a:off x="2705100" y="4533900"/>
            <a:ext cx="3962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13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 bwMode="auto">
          <a:xfrm>
            <a:off x="1000125" y="357188"/>
            <a:ext cx="7489825" cy="16319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¿Para qué se utiliza la Gestión de Cobros en una empresa?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1071563" y="2741613"/>
            <a:ext cx="7313612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1000" b="1">
                <a:solidFill>
                  <a:srgbClr val="000000"/>
                </a:solidFill>
                <a:latin typeface="Tahoma" pitchFamily="8" charset="0"/>
              </a:rPr>
              <a:t>	</a:t>
            </a:r>
            <a:r>
              <a:rPr lang="es-ES" sz="2400" b="1">
                <a:solidFill>
                  <a:srgbClr val="000000"/>
                </a:solidFill>
                <a:latin typeface="Tahoma" pitchFamily="8" charset="0"/>
              </a:rPr>
              <a:t>RESPUESTA </a:t>
            </a:r>
            <a:r>
              <a:rPr lang="es-ES" sz="2400">
                <a:solidFill>
                  <a:srgbClr val="333333"/>
                </a:solidFill>
                <a:latin typeface="Tahoma" pitchFamily="8" charset="0"/>
              </a:rPr>
              <a:t>	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2000">
                <a:solidFill>
                  <a:srgbClr val="333333"/>
                </a:solidFill>
                <a:latin typeface="Tahoma" pitchFamily="8" charset="0"/>
              </a:rPr>
              <a:t>	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Saber cuando vencen los plazos de nuestros clientes y poder cobrarles las facturas.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200"/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Para poder hacer frente a nuestros pagos con  terceros (Proveedores, Personal de la empresa, Hacienda Pública, etc.)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200"/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La empresa pueda subsistir.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2000">
                <a:solidFill>
                  <a:srgbClr val="333333"/>
                </a:solidFill>
                <a:latin typeface="Tahoma" pitchFamily="8" charset="0"/>
              </a:rPr>
              <a:t>		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0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10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1000">
                <a:solidFill>
                  <a:srgbClr val="333333"/>
                </a:solidFill>
                <a:latin typeface="Tahoma" pitchFamily="8" charset="0"/>
              </a:rPr>
              <a:t>	</a:t>
            </a:r>
          </a:p>
        </p:txBody>
      </p:sp>
      <p:sp>
        <p:nvSpPr>
          <p:cNvPr id="18436" name="Line 5"/>
          <p:cNvSpPr>
            <a:spLocks noChangeShapeType="1"/>
          </p:cNvSpPr>
          <p:nvPr/>
        </p:nvSpPr>
        <p:spPr bwMode="auto">
          <a:xfrm>
            <a:off x="1071563" y="250031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2"/>
          <p:cNvGrpSpPr>
            <a:grpSpLocks/>
          </p:cNvGrpSpPr>
          <p:nvPr/>
        </p:nvGrpSpPr>
        <p:grpSpPr bwMode="auto">
          <a:xfrm>
            <a:off x="1522413" y="1652588"/>
            <a:ext cx="7032625" cy="5016500"/>
            <a:chOff x="606" y="538"/>
            <a:chExt cx="4430" cy="3160"/>
          </a:xfrm>
        </p:grpSpPr>
        <p:pic>
          <p:nvPicPr>
            <p:cNvPr id="62476" name="Picture 5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6" y="538"/>
              <a:ext cx="4430" cy="3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2477" name="Rectangle 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77" y="3497"/>
              <a:ext cx="315" cy="71"/>
            </a:xfrm>
            <a:prstGeom prst="rect">
              <a:avLst/>
            </a:prstGeom>
            <a:solidFill>
              <a:srgbClr val="DFE6D4"/>
            </a:solidFill>
            <a:ln w="12700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endParaRPr lang="es-ES_tradnl"/>
            </a:p>
          </p:txBody>
        </p:sp>
      </p:grp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857250" y="142875"/>
            <a:ext cx="7747000" cy="1150938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 Estructura de un documento de cobro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62468" name="Rectangle 8"/>
          <p:cNvSpPr>
            <a:spLocks noChangeArrowheads="1"/>
          </p:cNvSpPr>
          <p:nvPr/>
        </p:nvSpPr>
        <p:spPr bwMode="auto">
          <a:xfrm>
            <a:off x="1824038" y="1689100"/>
            <a:ext cx="1711325" cy="20955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s-ES" sz="1400">
                <a:solidFill>
                  <a:srgbClr val="FFFFFF"/>
                </a:solidFill>
              </a:rPr>
              <a:t>Cobro recibido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2469" name="Rectangle 9"/>
          <p:cNvSpPr>
            <a:spLocks noChangeArrowheads="1"/>
          </p:cNvSpPr>
          <p:nvPr/>
        </p:nvSpPr>
        <p:spPr bwMode="auto">
          <a:xfrm>
            <a:off x="1574800" y="3276600"/>
            <a:ext cx="6915150" cy="2028825"/>
          </a:xfrm>
          <a:prstGeom prst="rect">
            <a:avLst/>
          </a:prstGeom>
          <a:solidFill>
            <a:srgbClr val="E4E3B8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2470" name="Rectangle 10"/>
          <p:cNvSpPr>
            <a:spLocks noChangeArrowheads="1"/>
          </p:cNvSpPr>
          <p:nvPr/>
        </p:nvSpPr>
        <p:spPr bwMode="auto">
          <a:xfrm>
            <a:off x="1574800" y="2012950"/>
            <a:ext cx="6915150" cy="1263650"/>
          </a:xfrm>
          <a:prstGeom prst="rect">
            <a:avLst/>
          </a:prstGeom>
          <a:solidFill>
            <a:srgbClr val="E4E3B8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527300" y="4092575"/>
            <a:ext cx="50101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s-ES" sz="2000" b="1">
                <a:solidFill>
                  <a:srgbClr val="003366"/>
                </a:solidFill>
                <a:latin typeface="Arial" charset="0"/>
              </a:rPr>
              <a:t>Facturas pendientes, abonos y asientos</a:t>
            </a:r>
            <a:endParaRPr lang="en-US" sz="2000" b="1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62472" name="Rectangle 12"/>
          <p:cNvSpPr>
            <a:spLocks noChangeArrowheads="1"/>
          </p:cNvSpPr>
          <p:nvPr/>
        </p:nvSpPr>
        <p:spPr bwMode="auto">
          <a:xfrm>
            <a:off x="1574800" y="5356225"/>
            <a:ext cx="6915150" cy="1241425"/>
          </a:xfrm>
          <a:prstGeom prst="rect">
            <a:avLst/>
          </a:prstGeom>
          <a:solidFill>
            <a:srgbClr val="E4E3B8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2943225" y="2395538"/>
            <a:ext cx="427831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s-ES" sz="2000" b="1">
                <a:solidFill>
                  <a:srgbClr val="003366"/>
                </a:solidFill>
                <a:latin typeface="Arial" charset="0"/>
              </a:rPr>
              <a:t>Cabecera de documento de cobro</a:t>
            </a:r>
            <a:endParaRPr lang="en-US" sz="2000" b="1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649663" y="5589588"/>
            <a:ext cx="276542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s-ES" sz="2000" b="1">
                <a:solidFill>
                  <a:srgbClr val="003366"/>
                </a:solidFill>
                <a:latin typeface="Arial" charset="0"/>
              </a:rPr>
              <a:t>Totales, Comentarios</a:t>
            </a:r>
            <a:endParaRPr lang="en-US" sz="2000" b="1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62475" name="Line 20"/>
          <p:cNvSpPr>
            <a:spLocks noChangeShapeType="1"/>
          </p:cNvSpPr>
          <p:nvPr/>
        </p:nvSpPr>
        <p:spPr bwMode="auto">
          <a:xfrm>
            <a:off x="1331913" y="1412875"/>
            <a:ext cx="723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142875" y="214313"/>
            <a:ext cx="8929688" cy="785812"/>
          </a:xfrm>
        </p:spPr>
        <p:txBody>
          <a:bodyPr lIns="180000" tIns="0" rIns="0" bIns="0"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 Cabecera de documento de cobro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grpSp>
        <p:nvGrpSpPr>
          <p:cNvPr id="64515" name="Group 3"/>
          <p:cNvGrpSpPr>
            <a:grpSpLocks/>
          </p:cNvGrpSpPr>
          <p:nvPr/>
        </p:nvGrpSpPr>
        <p:grpSpPr bwMode="auto">
          <a:xfrm>
            <a:off x="609600" y="1341438"/>
            <a:ext cx="7602538" cy="5422900"/>
            <a:chOff x="474" y="538"/>
            <a:chExt cx="4789" cy="3416"/>
          </a:xfrm>
        </p:grpSpPr>
        <p:pic>
          <p:nvPicPr>
            <p:cNvPr id="64533" name="Picture 6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74" y="538"/>
              <a:ext cx="4789" cy="34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4534" name="Rectangle 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59" y="3737"/>
              <a:ext cx="340" cy="76"/>
            </a:xfrm>
            <a:prstGeom prst="rect">
              <a:avLst/>
            </a:prstGeom>
            <a:solidFill>
              <a:srgbClr val="DFE6D4"/>
            </a:solidFill>
            <a:ln w="12700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endParaRPr lang="es-ES_tradnl"/>
            </a:p>
          </p:txBody>
        </p:sp>
      </p:grpSp>
      <p:sp>
        <p:nvSpPr>
          <p:cNvPr id="64516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5038" y="1357313"/>
            <a:ext cx="1851025" cy="22701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s-ES" sz="1400">
                <a:solidFill>
                  <a:srgbClr val="FFFFFF"/>
                </a:solidFill>
              </a:rPr>
              <a:t>Cobros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4517" name="Rectangle 9"/>
          <p:cNvSpPr>
            <a:spLocks noChangeArrowheads="1"/>
          </p:cNvSpPr>
          <p:nvPr/>
        </p:nvSpPr>
        <p:spPr bwMode="auto">
          <a:xfrm>
            <a:off x="666750" y="3146425"/>
            <a:ext cx="7473950" cy="3522663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4518" name="Rectangle 10"/>
          <p:cNvSpPr>
            <a:spLocks noChangeArrowheads="1"/>
          </p:cNvSpPr>
          <p:nvPr/>
        </p:nvSpPr>
        <p:spPr bwMode="auto">
          <a:xfrm>
            <a:off x="666750" y="1725613"/>
            <a:ext cx="7473950" cy="2279650"/>
          </a:xfrm>
          <a:prstGeom prst="rect">
            <a:avLst/>
          </a:prstGeom>
          <a:solidFill>
            <a:srgbClr val="E4E3B8"/>
          </a:solidFill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4519" name="Text Box 1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0263" y="1795463"/>
            <a:ext cx="2849562" cy="3317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Código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0" name="Text Box 1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0263" y="2203450"/>
            <a:ext cx="2849562" cy="3317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Nombre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1" name="Text Box 1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0263" y="2611438"/>
            <a:ext cx="2849562" cy="8810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Dirección </a:t>
            </a:r>
            <a:br>
              <a:rPr lang="es-ES" b="1">
                <a:solidFill>
                  <a:srgbClr val="000000"/>
                </a:solidFill>
              </a:rPr>
            </a:br>
            <a:r>
              <a:rPr lang="es-ES" b="1">
                <a:solidFill>
                  <a:srgbClr val="000000"/>
                </a:solidFill>
              </a:rPr>
              <a:t>del destinatario </a:t>
            </a:r>
            <a:br>
              <a:rPr lang="es-ES" b="1">
                <a:solidFill>
                  <a:srgbClr val="000000"/>
                </a:solidFill>
              </a:rPr>
            </a:br>
            <a:r>
              <a:rPr lang="es-ES" b="1">
                <a:solidFill>
                  <a:srgbClr val="000000"/>
                </a:solidFill>
              </a:rPr>
              <a:t>de pago o factura</a:t>
            </a:r>
            <a:endParaRPr lang="en-US" b="1"/>
          </a:p>
        </p:txBody>
      </p:sp>
      <p:sp>
        <p:nvSpPr>
          <p:cNvPr id="64522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0263" y="3568700"/>
            <a:ext cx="2849562" cy="3317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Persona de contacto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3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43450" y="1795463"/>
            <a:ext cx="3190875" cy="3317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Nº. (de serie o manual)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4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43450" y="2203450"/>
            <a:ext cx="3190875" cy="3317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Fecha de contabilización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5" name="Text Box 2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743450" y="2611438"/>
            <a:ext cx="3190875" cy="3317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Fecha del documento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6" name="Text Box 2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43450" y="3022600"/>
            <a:ext cx="3190875" cy="3317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Referencia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7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3288" y="4487863"/>
            <a:ext cx="1882775" cy="1479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000000"/>
                </a:solidFill>
              </a:rPr>
              <a:t>Registro maestro de la empresa o proveedor</a:t>
            </a:r>
            <a:br>
              <a:rPr lang="es-ES" b="1">
                <a:solidFill>
                  <a:srgbClr val="000000"/>
                </a:solidFill>
              </a:rPr>
            </a:b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28" name="Text Box 2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525838" y="4441825"/>
            <a:ext cx="2233612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000000"/>
                </a:solidFill>
              </a:rPr>
              <a:t>Registro maestro de cliente</a:t>
            </a:r>
            <a:endParaRPr lang="en-US" b="1">
              <a:solidFill>
                <a:srgbClr val="000000"/>
              </a:solidFill>
            </a:endParaRPr>
          </a:p>
        </p:txBody>
      </p:sp>
      <p:cxnSp>
        <p:nvCxnSpPr>
          <p:cNvPr id="64529" name="AutoShape 26"/>
          <p:cNvCxnSpPr>
            <a:cxnSpLocks noChangeShapeType="1"/>
            <a:stCxn id="64527" idx="1"/>
            <a:endCxn id="64521" idx="1"/>
          </p:cNvCxnSpPr>
          <p:nvPr/>
        </p:nvCxnSpPr>
        <p:spPr bwMode="auto">
          <a:xfrm rot="10800000">
            <a:off x="830263" y="3052763"/>
            <a:ext cx="73025" cy="2174875"/>
          </a:xfrm>
          <a:prstGeom prst="curvedConnector3">
            <a:avLst>
              <a:gd name="adj1" fmla="val 413042"/>
            </a:avLst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64530" name="AutoShape 27"/>
          <p:cNvCxnSpPr>
            <a:cxnSpLocks noChangeShapeType="1"/>
            <a:stCxn id="64528" idx="0"/>
            <a:endCxn id="64521" idx="3"/>
          </p:cNvCxnSpPr>
          <p:nvPr/>
        </p:nvCxnSpPr>
        <p:spPr bwMode="auto">
          <a:xfrm rot="5400000" flipH="1">
            <a:off x="3467101" y="3265487"/>
            <a:ext cx="1389062" cy="963613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64531" name="Text Box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743450" y="3568700"/>
            <a:ext cx="3190875" cy="3317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10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Proyecto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4532" name="Line 29"/>
          <p:cNvSpPr>
            <a:spLocks noChangeShapeType="1"/>
          </p:cNvSpPr>
          <p:nvPr/>
        </p:nvSpPr>
        <p:spPr bwMode="auto">
          <a:xfrm>
            <a:off x="571500" y="1071563"/>
            <a:ext cx="828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9"/>
          <p:cNvSpPr>
            <a:spLocks noGrp="1" noChangeArrowheads="1"/>
          </p:cNvSpPr>
          <p:nvPr>
            <p:ph type="title"/>
          </p:nvPr>
        </p:nvSpPr>
        <p:spPr bwMode="gray">
          <a:xfrm>
            <a:off x="928688" y="214313"/>
            <a:ext cx="7812087" cy="931862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 Determinación</a:t>
            </a:r>
            <a:r>
              <a:rPr lang="es-ES" sz="2500" b="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</a:t>
            </a: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del importe de cobro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66563" name="Line 398"/>
          <p:cNvSpPr>
            <a:spLocks noChangeShapeType="1"/>
          </p:cNvSpPr>
          <p:nvPr/>
        </p:nvSpPr>
        <p:spPr bwMode="auto">
          <a:xfrm>
            <a:off x="1331913" y="1268413"/>
            <a:ext cx="752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6564" name="Rectangle 31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7763" y="6451600"/>
            <a:ext cx="533400" cy="120650"/>
          </a:xfrm>
          <a:prstGeom prst="rect">
            <a:avLst/>
          </a:prstGeom>
          <a:solidFill>
            <a:srgbClr val="DFE6D4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6565" name="Rectangle 320"/>
          <p:cNvSpPr>
            <a:spLocks noChangeArrowheads="1"/>
          </p:cNvSpPr>
          <p:nvPr/>
        </p:nvSpPr>
        <p:spPr bwMode="auto">
          <a:xfrm>
            <a:off x="1181100" y="1428750"/>
            <a:ext cx="1824038" cy="2254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s-ES" sz="1600" b="1">
                <a:solidFill>
                  <a:srgbClr val="FFFFFF"/>
                </a:solidFill>
              </a:rPr>
              <a:t>Cobro recibido</a:t>
            </a: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66566" name="Rectangle 321"/>
          <p:cNvSpPr>
            <a:spLocks noChangeArrowheads="1"/>
          </p:cNvSpPr>
          <p:nvPr/>
        </p:nvSpPr>
        <p:spPr bwMode="auto">
          <a:xfrm>
            <a:off x="914400" y="1728788"/>
            <a:ext cx="7375525" cy="13604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6567" name="Rectangle 322"/>
          <p:cNvSpPr>
            <a:spLocks noChangeArrowheads="1"/>
          </p:cNvSpPr>
          <p:nvPr/>
        </p:nvSpPr>
        <p:spPr bwMode="auto">
          <a:xfrm>
            <a:off x="2073275" y="6454775"/>
            <a:ext cx="533400" cy="120650"/>
          </a:xfrm>
          <a:prstGeom prst="rect">
            <a:avLst/>
          </a:prstGeom>
          <a:solidFill>
            <a:srgbClr val="DFE6D4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6568" name="Text Box 323"/>
          <p:cNvSpPr txBox="1">
            <a:spLocks noChangeArrowheads="1"/>
          </p:cNvSpPr>
          <p:nvPr/>
        </p:nvSpPr>
        <p:spPr bwMode="auto">
          <a:xfrm>
            <a:off x="1006475" y="6373813"/>
            <a:ext cx="8445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1200" b="1">
                <a:solidFill>
                  <a:srgbClr val="000000"/>
                </a:solidFill>
              </a:rPr>
              <a:t>Añadir</a:t>
            </a:r>
            <a:endParaRPr lang="en-US" sz="1200" b="1">
              <a:solidFill>
                <a:srgbClr val="000000"/>
              </a:solidFill>
            </a:endParaRPr>
          </a:p>
        </p:txBody>
      </p:sp>
      <p:sp>
        <p:nvSpPr>
          <p:cNvPr id="66569" name="Rectangle 324"/>
          <p:cNvSpPr>
            <a:spLocks noChangeArrowheads="1"/>
          </p:cNvSpPr>
          <p:nvPr/>
        </p:nvSpPr>
        <p:spPr bwMode="auto">
          <a:xfrm>
            <a:off x="6921500" y="6454775"/>
            <a:ext cx="1276350" cy="161925"/>
          </a:xfrm>
          <a:prstGeom prst="rect">
            <a:avLst/>
          </a:prstGeom>
          <a:solidFill>
            <a:srgbClr val="DFE6D4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6570" name="Text Box 325"/>
          <p:cNvSpPr txBox="1">
            <a:spLocks noChangeArrowheads="1"/>
          </p:cNvSpPr>
          <p:nvPr/>
        </p:nvSpPr>
        <p:spPr bwMode="auto">
          <a:xfrm>
            <a:off x="1920875" y="6376988"/>
            <a:ext cx="827088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1200" b="1">
                <a:solidFill>
                  <a:srgbClr val="000000"/>
                </a:solidFill>
              </a:rPr>
              <a:t>Cancelar</a:t>
            </a:r>
            <a:endParaRPr lang="en-US" sz="1200" b="1">
              <a:solidFill>
                <a:srgbClr val="000000"/>
              </a:solidFill>
            </a:endParaRPr>
          </a:p>
        </p:txBody>
      </p:sp>
      <p:sp>
        <p:nvSpPr>
          <p:cNvPr id="66571" name="Text Box 326"/>
          <p:cNvSpPr txBox="1">
            <a:spLocks noChangeArrowheads="1"/>
          </p:cNvSpPr>
          <p:nvPr/>
        </p:nvSpPr>
        <p:spPr bwMode="auto">
          <a:xfrm>
            <a:off x="6845300" y="6326188"/>
            <a:ext cx="14922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1200" b="1">
                <a:solidFill>
                  <a:srgbClr val="000000"/>
                </a:solidFill>
              </a:rPr>
              <a:t>Añadir</a:t>
            </a:r>
            <a:r>
              <a:rPr lang="es-ES" sz="1600" b="1">
                <a:solidFill>
                  <a:srgbClr val="000000"/>
                </a:solidFill>
              </a:rPr>
              <a:t> en serie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66572" name="Rectangle 32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2095500"/>
            <a:ext cx="7375525" cy="4573588"/>
          </a:xfrm>
          <a:prstGeom prst="rect">
            <a:avLst/>
          </a:prstGeom>
          <a:solidFill>
            <a:srgbClr val="E4E3B8"/>
          </a:solidFill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6573" name="Text Box 328"/>
          <p:cNvSpPr txBox="1">
            <a:spLocks noChangeArrowheads="1"/>
          </p:cNvSpPr>
          <p:nvPr/>
        </p:nvSpPr>
        <p:spPr bwMode="auto">
          <a:xfrm>
            <a:off x="4211638" y="2432050"/>
            <a:ext cx="399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ym typeface="Wingdings" pitchFamily="8" charset="2"/>
              </a:rPr>
              <a:t></a:t>
            </a:r>
            <a:r>
              <a:rPr lang="en-US" sz="1400" b="1"/>
              <a:t> </a:t>
            </a:r>
            <a:r>
              <a:rPr lang="es-ES" sz="1400" b="1">
                <a:solidFill>
                  <a:srgbClr val="000000"/>
                </a:solidFill>
              </a:rPr>
              <a:t>Número de referencia de cliente/proveedor</a:t>
            </a:r>
            <a:endParaRPr lang="en-US" sz="1400" b="1"/>
          </a:p>
        </p:txBody>
      </p:sp>
      <p:sp>
        <p:nvSpPr>
          <p:cNvPr id="66574" name="Text Box 329"/>
          <p:cNvSpPr txBox="1">
            <a:spLocks noChangeArrowheads="1"/>
          </p:cNvSpPr>
          <p:nvPr/>
        </p:nvSpPr>
        <p:spPr bwMode="auto">
          <a:xfrm>
            <a:off x="1036638" y="2432050"/>
            <a:ext cx="312578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ym typeface="Wingdings" pitchFamily="8" charset="2"/>
              </a:rPr>
              <a:t></a:t>
            </a:r>
            <a:r>
              <a:rPr lang="en-US" sz="1400" b="1"/>
              <a:t> </a:t>
            </a:r>
            <a:r>
              <a:rPr lang="es-ES" sz="1400" b="1">
                <a:solidFill>
                  <a:srgbClr val="000000"/>
                </a:solidFill>
              </a:rPr>
              <a:t>Visualizar todas las operaciones</a:t>
            </a:r>
            <a:endParaRPr lang="en-US" sz="1400" b="1"/>
          </a:p>
        </p:txBody>
      </p:sp>
      <p:sp>
        <p:nvSpPr>
          <p:cNvPr id="66575" name="Text Box 330"/>
          <p:cNvSpPr txBox="1">
            <a:spLocks noChangeArrowheads="1"/>
          </p:cNvSpPr>
          <p:nvPr/>
        </p:nvSpPr>
        <p:spPr bwMode="auto">
          <a:xfrm>
            <a:off x="1082675" y="4873625"/>
            <a:ext cx="3116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ym typeface="Wingdings" pitchFamily="8" charset="2"/>
              </a:rPr>
              <a:t></a:t>
            </a:r>
            <a:r>
              <a:rPr lang="en-US" sz="1600" b="1"/>
              <a:t> Cobro</a:t>
            </a:r>
            <a:r>
              <a:rPr lang="es-ES" sz="1600" b="1">
                <a:solidFill>
                  <a:srgbClr val="000000"/>
                </a:solidFill>
              </a:rPr>
              <a:t> no basado en factura</a:t>
            </a:r>
            <a:endParaRPr lang="en-US" sz="1600" b="1"/>
          </a:p>
        </p:txBody>
      </p:sp>
      <p:sp>
        <p:nvSpPr>
          <p:cNvPr id="66576" name="Text Box 331"/>
          <p:cNvSpPr txBox="1">
            <a:spLocks noChangeArrowheads="1"/>
          </p:cNvSpPr>
          <p:nvPr/>
        </p:nvSpPr>
        <p:spPr bwMode="auto">
          <a:xfrm>
            <a:off x="1036638" y="2136775"/>
            <a:ext cx="48609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ym typeface="Wingdings" pitchFamily="8" charset="2"/>
              </a:rPr>
              <a:t></a:t>
            </a:r>
            <a:r>
              <a:rPr lang="en-US" sz="1400" b="1"/>
              <a:t> </a:t>
            </a:r>
            <a:r>
              <a:rPr lang="es-ES" sz="1400" b="1">
                <a:solidFill>
                  <a:srgbClr val="000000"/>
                </a:solidFill>
              </a:rPr>
              <a:t>Visualizar facturas con la misma dirección de factura</a:t>
            </a:r>
            <a:endParaRPr lang="en-US" sz="1400" b="1"/>
          </a:p>
        </p:txBody>
      </p:sp>
      <p:sp>
        <p:nvSpPr>
          <p:cNvPr id="66577" name="Text Box 33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64363" y="4937125"/>
            <a:ext cx="1127125" cy="349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/>
              <a:t>25              </a:t>
            </a:r>
          </a:p>
        </p:txBody>
      </p:sp>
      <p:sp>
        <p:nvSpPr>
          <p:cNvPr id="66578" name="Text Box 33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64363" y="5357813"/>
            <a:ext cx="1127125" cy="34925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               </a:t>
            </a:r>
          </a:p>
        </p:txBody>
      </p:sp>
      <p:sp>
        <p:nvSpPr>
          <p:cNvPr id="66579" name="Text Box 334"/>
          <p:cNvSpPr txBox="1">
            <a:spLocks noChangeArrowheads="1"/>
          </p:cNvSpPr>
          <p:nvPr/>
        </p:nvSpPr>
        <p:spPr bwMode="auto">
          <a:xfrm>
            <a:off x="5592763" y="5364163"/>
            <a:ext cx="1196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Impuestos</a:t>
            </a:r>
            <a:endParaRPr lang="en-US" sz="1600" b="1"/>
          </a:p>
        </p:txBody>
      </p:sp>
      <p:sp>
        <p:nvSpPr>
          <p:cNvPr id="66580" name="Text Box 33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56275" y="4937125"/>
            <a:ext cx="1127125" cy="34925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/>
              <a:t>25             </a:t>
            </a:r>
          </a:p>
        </p:txBody>
      </p:sp>
      <p:graphicFrame>
        <p:nvGraphicFramePr>
          <p:cNvPr id="21" name="Group 3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43514"/>
              </p:ext>
            </p:extLst>
          </p:nvPr>
        </p:nvGraphicFramePr>
        <p:xfrm>
          <a:off x="1081088" y="2805113"/>
          <a:ext cx="6961187" cy="1931040"/>
        </p:xfrm>
        <a:graphic>
          <a:graphicData uri="http://schemas.openxmlformats.org/drawingml/2006/table">
            <a:tbl>
              <a:tblPr/>
              <a:tblGrid>
                <a:gridCol w="696912"/>
                <a:gridCol w="757238"/>
                <a:gridCol w="279400"/>
                <a:gridCol w="688975"/>
                <a:gridCol w="995362"/>
                <a:gridCol w="1217613"/>
                <a:gridCol w="1341437"/>
                <a:gridCol w="98425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Doc.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Plazo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Saldo vencido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Descuento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Clase de documento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 pago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 de 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 de 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2%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 de 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RC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303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 de 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PG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 Box 392"/>
          <p:cNvSpPr txBox="1">
            <a:spLocks noChangeArrowheads="1"/>
          </p:cNvSpPr>
          <p:nvPr/>
        </p:nvSpPr>
        <p:spPr bwMode="auto">
          <a:xfrm>
            <a:off x="2859088" y="1747838"/>
            <a:ext cx="34559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s-ES" sz="1600" b="1">
                <a:solidFill>
                  <a:srgbClr val="969696"/>
                </a:solidFill>
                <a:latin typeface="Arial" charset="0"/>
              </a:rPr>
              <a:t>Cabecera de documento de cobro</a:t>
            </a:r>
            <a:endParaRPr lang="en-US" sz="1600" b="1">
              <a:solidFill>
                <a:srgbClr val="969696"/>
              </a:solidFill>
              <a:latin typeface="Arial" charset="0"/>
            </a:endParaRPr>
          </a:p>
        </p:txBody>
      </p:sp>
      <p:sp>
        <p:nvSpPr>
          <p:cNvPr id="66638" name="Text Box 393"/>
          <p:cNvSpPr txBox="1">
            <a:spLocks noChangeArrowheads="1"/>
          </p:cNvSpPr>
          <p:nvPr/>
        </p:nvSpPr>
        <p:spPr bwMode="auto">
          <a:xfrm>
            <a:off x="5037138" y="5784850"/>
            <a:ext cx="17510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Importe vencido</a:t>
            </a:r>
            <a:endParaRPr lang="en-US" sz="1600" b="1"/>
          </a:p>
        </p:txBody>
      </p:sp>
      <p:sp>
        <p:nvSpPr>
          <p:cNvPr id="66639" name="Text Box 39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64363" y="5778500"/>
            <a:ext cx="1127125" cy="34925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 txBox="1">
            <a:spLocks/>
          </p:cNvSpPr>
          <p:nvPr/>
        </p:nvSpPr>
        <p:spPr bwMode="auto">
          <a:xfrm>
            <a:off x="838200" y="2346325"/>
            <a:ext cx="756602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El asistente de Cobros y Pagos se utiliza para crear automáticamente documentos de cobro/pago basados en las facturas de clientes y proveedores pendientes en el sistema.</a:t>
            </a:r>
          </a:p>
        </p:txBody>
      </p:sp>
      <p:sp>
        <p:nvSpPr>
          <p:cNvPr id="68611" name="Line 3"/>
          <p:cNvSpPr>
            <a:spLocks noChangeShapeType="1"/>
          </p:cNvSpPr>
          <p:nvPr/>
        </p:nvSpPr>
        <p:spPr bwMode="auto">
          <a:xfrm>
            <a:off x="1514475" y="1857375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235075" y="428625"/>
            <a:ext cx="7729538" cy="1214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0" tIns="0" rIns="0" bIns="0" anchor="ctr">
            <a:prstTxWarp prst="textNoShape">
              <a:avLst/>
            </a:prstTxWarp>
          </a:bodyPr>
          <a:lstStyle/>
          <a:p>
            <a:pPr marL="342900" indent="-342900" defTabSz="-13873163">
              <a:defRPr/>
            </a:pPr>
            <a:r>
              <a:rPr lang="es-ES" sz="48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  El asistente de Cobros y Pagos (1)</a:t>
            </a:r>
            <a:endParaRPr lang="en-US" sz="4800" b="1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Eras Medium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 txBox="1">
            <a:spLocks/>
          </p:cNvSpPr>
          <p:nvPr/>
        </p:nvSpPr>
        <p:spPr bwMode="auto">
          <a:xfrm>
            <a:off x="838200" y="1857375"/>
            <a:ext cx="756602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Cuando se inicia el asistente de pagos, se especifican varios criterios de selección: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1200">
              <a:solidFill>
                <a:srgbClr val="333333"/>
              </a:solidFill>
              <a:latin typeface="Tahoma" pitchFamily="8" charset="0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Pará</a:t>
            </a: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metros generales, como la fecha contable, la clase (cobro o pago), los medios de pago (cheque, transferencia bancaria, efecto) y la serie a utilizar  para crear los documentos.</a:t>
            </a:r>
            <a:r>
              <a:rPr lang="en-US" sz="2200">
                <a:solidFill>
                  <a:srgbClr val="333333"/>
                </a:solidFill>
                <a:latin typeface="Tahoma" pitchFamily="8" charset="0"/>
              </a:rPr>
              <a:t> </a:t>
            </a:r>
            <a:endParaRPr lang="en-US" altLang="ja-JP" sz="2200">
              <a:solidFill>
                <a:srgbClr val="333333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Los clientes o proveedores para que el sistema compruebe y localice las facturas.</a:t>
            </a:r>
            <a:endParaRPr lang="en-US" altLang="ja-JP" sz="2200">
              <a:solidFill>
                <a:srgbClr val="333333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Criterios de selecció</a:t>
            </a: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n para los documentos que incluye el sistema.</a:t>
            </a:r>
            <a:endParaRPr lang="en-US" altLang="ja-JP" sz="2200">
              <a:solidFill>
                <a:srgbClr val="333333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Las ví</a:t>
            </a: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as de pago que utiliza el sistema.</a:t>
            </a:r>
            <a:endParaRPr lang="en-US" altLang="ja-JP" sz="2200">
              <a:solidFill>
                <a:srgbClr val="000000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70659" name="Line 4"/>
          <p:cNvSpPr>
            <a:spLocks noChangeShapeType="1"/>
          </p:cNvSpPr>
          <p:nvPr/>
        </p:nvSpPr>
        <p:spPr bwMode="auto">
          <a:xfrm>
            <a:off x="1331913" y="1714500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857250" y="357188"/>
            <a:ext cx="7729538" cy="1133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0" tIns="0" rIns="0" bIns="0" anchor="ctr">
            <a:prstTxWarp prst="textNoShape">
              <a:avLst/>
            </a:prstTxWarp>
          </a:bodyPr>
          <a:lstStyle/>
          <a:p>
            <a:pPr marL="342900" indent="-342900" defTabSz="-13873163">
              <a:defRPr/>
            </a:pPr>
            <a:r>
              <a:rPr lang="es-ES" sz="48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  El asistente de Cobros y Pagos (1)</a:t>
            </a:r>
            <a:endParaRPr lang="en-US" sz="4800" b="1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Eras Medium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8313" y="4176713"/>
            <a:ext cx="1644650" cy="1657350"/>
          </a:xfrm>
          <a:prstGeom prst="rect">
            <a:avLst/>
          </a:prstGeom>
          <a:gradFill rotWithShape="0">
            <a:gsLst>
              <a:gs pos="0">
                <a:srgbClr val="D9E4EF"/>
              </a:gs>
              <a:gs pos="100000">
                <a:srgbClr val="084D98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0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68313" y="4403725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0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68313" y="4637088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09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68313" y="4872038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0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8313" y="5105400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1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68313" y="5340350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2" name="Line 1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468313" y="5607050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3" name="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04850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4" name="Line 1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938213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5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177925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6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422400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7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663700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8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1900238" y="4184650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9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6413" y="4548188"/>
            <a:ext cx="1438275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rgbClr val="000000"/>
                </a:solidFill>
              </a:rPr>
              <a:t>Ejecuciones de asistente grabadas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16" name="Rectangle 18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214438" y="285750"/>
            <a:ext cx="7729537" cy="1347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0" tIns="0" rIns="0" bIns="0" anchor="ctr">
            <a:prstTxWarp prst="textNoShape">
              <a:avLst/>
            </a:prstTxWarp>
          </a:bodyPr>
          <a:lstStyle/>
          <a:p>
            <a:pPr marL="342900" indent="-342900" defTabSz="-13873163">
              <a:defRPr/>
            </a:pPr>
            <a:r>
              <a:rPr lang="es-ES" sz="48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  El asistente de Cobros y Pagos (1)</a:t>
            </a:r>
            <a:endParaRPr lang="en-US" sz="4800" b="1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Eras Medium ITC" pitchFamily="34" charset="0"/>
            </a:endParaRPr>
          </a:p>
        </p:txBody>
      </p:sp>
      <p:sp>
        <p:nvSpPr>
          <p:cNvPr id="72721" name="Rectangle 19"/>
          <p:cNvSpPr>
            <a:spLocks noChangeArrowheads="1"/>
          </p:cNvSpPr>
          <p:nvPr/>
        </p:nvSpPr>
        <p:spPr bwMode="auto">
          <a:xfrm>
            <a:off x="468313" y="2349500"/>
            <a:ext cx="8599487" cy="1519238"/>
          </a:xfrm>
          <a:prstGeom prst="rect">
            <a:avLst/>
          </a:prstGeom>
          <a:solidFill>
            <a:srgbClr val="E4E3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8" name="AutoShape 2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144838" y="4198938"/>
            <a:ext cx="3179762" cy="94932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5764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379788" y="4554538"/>
            <a:ext cx="2708275" cy="36671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5764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ES" b="1">
                <a:solidFill>
                  <a:srgbClr val="000000"/>
                </a:solidFill>
                <a:latin typeface="Arial" charset="0"/>
              </a:rPr>
              <a:t>Recomendaciones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5567363" y="2887663"/>
            <a:ext cx="1350962" cy="661987"/>
          </a:xfrm>
          <a:prstGeom prst="rightArrowCallout">
            <a:avLst>
              <a:gd name="adj1" fmla="val 25176"/>
              <a:gd name="adj2" fmla="val 50000"/>
              <a:gd name="adj3" fmla="val 19822"/>
              <a:gd name="adj4" fmla="val 9028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25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67363" y="2859088"/>
            <a:ext cx="1350962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Parámetros de documento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22" name="AutoShape 24"/>
          <p:cNvSpPr>
            <a:spLocks noChangeArrowheads="1"/>
          </p:cNvSpPr>
          <p:nvPr/>
        </p:nvSpPr>
        <p:spPr bwMode="auto">
          <a:xfrm>
            <a:off x="3319463" y="2887663"/>
            <a:ext cx="2247900" cy="661987"/>
          </a:xfrm>
          <a:prstGeom prst="rightArrowCallout">
            <a:avLst>
              <a:gd name="adj1" fmla="val 25176"/>
              <a:gd name="adj2" fmla="val 50000"/>
              <a:gd name="adj3" fmla="val 26615"/>
              <a:gd name="adj4" fmla="val 92162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27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19463" y="2859088"/>
            <a:ext cx="2190750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Interlocutores comerciales: </a:t>
            </a:r>
            <a:br>
              <a:rPr lang="es-ES" sz="1400" b="1">
                <a:solidFill>
                  <a:srgbClr val="000000"/>
                </a:solidFill>
              </a:rPr>
            </a:br>
            <a:r>
              <a:rPr lang="es-ES" sz="1400" b="1">
                <a:solidFill>
                  <a:srgbClr val="000000"/>
                </a:solidFill>
              </a:rPr>
              <a:t>Criterios de selección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24" name="AutoShape 2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852613" y="2887663"/>
            <a:ext cx="1455737" cy="661987"/>
          </a:xfrm>
          <a:prstGeom prst="rightArrowCallout">
            <a:avLst>
              <a:gd name="adj1" fmla="val 25176"/>
              <a:gd name="adj2" fmla="val 50000"/>
              <a:gd name="adj3" fmla="val 20545"/>
              <a:gd name="adj4" fmla="val 9065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68488" y="2897188"/>
            <a:ext cx="1290637" cy="51752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ES" sz="1400" b="1">
                <a:solidFill>
                  <a:srgbClr val="000000"/>
                </a:solidFill>
                <a:latin typeface="Arial" charset="0"/>
              </a:rPr>
              <a:t>Parámetros generales</a:t>
            </a:r>
            <a:endParaRPr lang="en-US" sz="14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730" name="Text Box 2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90563" y="2411413"/>
            <a:ext cx="25558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Criterios de selección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7" name="Oval 29"/>
          <p:cNvSpPr>
            <a:spLocks noChangeArrowheads="1"/>
          </p:cNvSpPr>
          <p:nvPr/>
        </p:nvSpPr>
        <p:spPr bwMode="auto">
          <a:xfrm>
            <a:off x="3648075" y="4241800"/>
            <a:ext cx="2176463" cy="165100"/>
          </a:xfrm>
          <a:prstGeom prst="ellipse">
            <a:avLst/>
          </a:prstGeom>
          <a:gradFill rotWithShape="0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4457700" y="3732213"/>
            <a:ext cx="555625" cy="555625"/>
          </a:xfrm>
          <a:prstGeom prst="down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29" name="AutoShape 31"/>
          <p:cNvSpPr>
            <a:spLocks noChangeArrowheads="1"/>
          </p:cNvSpPr>
          <p:nvPr/>
        </p:nvSpPr>
        <p:spPr bwMode="auto">
          <a:xfrm>
            <a:off x="4457700" y="5070475"/>
            <a:ext cx="555625" cy="555625"/>
          </a:xfrm>
          <a:prstGeom prst="down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34" name="Text Box 3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60850" y="5626100"/>
            <a:ext cx="9826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Ejecutar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31" name="AutoShape 33"/>
          <p:cNvSpPr>
            <a:spLocks noChangeArrowheads="1"/>
          </p:cNvSpPr>
          <p:nvPr/>
        </p:nvSpPr>
        <p:spPr bwMode="auto">
          <a:xfrm rot="5400000">
            <a:off x="2255837" y="4094163"/>
            <a:ext cx="555625" cy="1181100"/>
          </a:xfrm>
          <a:prstGeom prst="downArrow">
            <a:avLst>
              <a:gd name="adj1" fmla="val 50000"/>
              <a:gd name="adj2" fmla="val 53143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36" name="Text Box 3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303463" y="4508500"/>
            <a:ext cx="847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Grabar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33" name="AutoShape 35"/>
          <p:cNvSpPr>
            <a:spLocks noChangeArrowheads="1"/>
          </p:cNvSpPr>
          <p:nvPr/>
        </p:nvSpPr>
        <p:spPr bwMode="auto">
          <a:xfrm>
            <a:off x="690563" y="2887663"/>
            <a:ext cx="1133475" cy="661987"/>
          </a:xfrm>
          <a:prstGeom prst="rightArrowCallout">
            <a:avLst>
              <a:gd name="adj1" fmla="val 25176"/>
              <a:gd name="adj2" fmla="val 50000"/>
              <a:gd name="adj3" fmla="val 15997"/>
              <a:gd name="adj4" fmla="val 9065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34" name="Text Box 3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79438" y="2878138"/>
            <a:ext cx="1084262" cy="7302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ES" sz="1400" b="1">
                <a:solidFill>
                  <a:srgbClr val="000000"/>
                </a:solidFill>
                <a:latin typeface="Arial" charset="0"/>
              </a:rPr>
              <a:t>Opciones del asistente</a:t>
            </a:r>
            <a:endParaRPr lang="en-US" sz="14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AutoShape 37"/>
          <p:cNvSpPr>
            <a:spLocks noChangeArrowheads="1"/>
          </p:cNvSpPr>
          <p:nvPr/>
        </p:nvSpPr>
        <p:spPr bwMode="auto">
          <a:xfrm rot="10800000">
            <a:off x="919163" y="3554413"/>
            <a:ext cx="555625" cy="906462"/>
          </a:xfrm>
          <a:prstGeom prst="downArrow">
            <a:avLst>
              <a:gd name="adj1" fmla="val 50000"/>
              <a:gd name="adj2" fmla="val 40786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40" name="Text Box 3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 rot="-5400000">
            <a:off x="777875" y="3825876"/>
            <a:ext cx="8350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Cargar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37" name="AutoShape 39"/>
          <p:cNvSpPr>
            <a:spLocks noChangeArrowheads="1"/>
          </p:cNvSpPr>
          <p:nvPr/>
        </p:nvSpPr>
        <p:spPr bwMode="auto">
          <a:xfrm>
            <a:off x="6926263" y="2897188"/>
            <a:ext cx="2014537" cy="661987"/>
          </a:xfrm>
          <a:prstGeom prst="rightArrowCallout">
            <a:avLst>
              <a:gd name="adj1" fmla="val 25176"/>
              <a:gd name="adj2" fmla="val 50000"/>
              <a:gd name="adj3" fmla="val 23852"/>
              <a:gd name="adj4" fmla="val 92162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72742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926263" y="2860675"/>
            <a:ext cx="2014537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Vía de pago: </a:t>
            </a:r>
            <a:br>
              <a:rPr lang="es-ES" sz="1400" b="1">
                <a:solidFill>
                  <a:srgbClr val="000000"/>
                </a:solidFill>
              </a:rPr>
            </a:br>
            <a:r>
              <a:rPr lang="es-ES" sz="1400" b="1">
                <a:solidFill>
                  <a:srgbClr val="000000"/>
                </a:solidFill>
              </a:rPr>
              <a:t>Criterios de selección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2743" name="Line 41"/>
          <p:cNvSpPr>
            <a:spLocks noChangeShapeType="1"/>
          </p:cNvSpPr>
          <p:nvPr/>
        </p:nvSpPr>
        <p:spPr bwMode="auto">
          <a:xfrm>
            <a:off x="585788" y="1785938"/>
            <a:ext cx="7812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 txBox="1">
            <a:spLocks/>
          </p:cNvSpPr>
          <p:nvPr/>
        </p:nvSpPr>
        <p:spPr bwMode="auto">
          <a:xfrm>
            <a:off x="914400" y="2160588"/>
            <a:ext cx="792480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n-US" sz="2600">
                <a:solidFill>
                  <a:srgbClr val="000000"/>
                </a:solidFill>
                <a:latin typeface="Tahoma" pitchFamily="8" charset="0"/>
              </a:rPr>
              <a:t>Basá</a:t>
            </a: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ndose en estos criterios, el sistema crea un informe de recomendación que es una lista de cobros o pagos propuestos.</a:t>
            </a:r>
            <a:r>
              <a:rPr lang="en-US" sz="2600">
                <a:solidFill>
                  <a:srgbClr val="333333"/>
                </a:solidFill>
                <a:latin typeface="Tahoma" pitchFamily="8" charset="0"/>
              </a:rPr>
              <a:t> 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26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Puede aceptar o rechazar estas recomendaciones.</a:t>
            </a:r>
            <a:r>
              <a:rPr lang="en-US" sz="2600">
                <a:solidFill>
                  <a:srgbClr val="333333"/>
                </a:solidFill>
                <a:latin typeface="Tahoma" pitchFamily="8" charset="0"/>
              </a:rPr>
              <a:t> 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26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Puede grabar las recomendaciones y continuar en una fecha posterior o bien puede ejecutar los cobros o pagos.</a:t>
            </a:r>
          </a:p>
        </p:txBody>
      </p:sp>
      <p:sp>
        <p:nvSpPr>
          <p:cNvPr id="74755" name="Line 3"/>
          <p:cNvSpPr>
            <a:spLocks noChangeShapeType="1"/>
          </p:cNvSpPr>
          <p:nvPr/>
        </p:nvSpPr>
        <p:spPr bwMode="auto">
          <a:xfrm>
            <a:off x="1331913" y="1857375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928688" y="357188"/>
            <a:ext cx="7729537" cy="1133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0" tIns="0" rIns="0" bIns="0" anchor="ctr">
            <a:prstTxWarp prst="textNoShape">
              <a:avLst/>
            </a:prstTxWarp>
          </a:bodyPr>
          <a:lstStyle/>
          <a:p>
            <a:pPr marL="342900" indent="-342900" defTabSz="-13873163">
              <a:defRPr/>
            </a:pPr>
            <a:r>
              <a:rPr lang="es-ES" sz="48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  El asistente de Cobros y Pagos (1)</a:t>
            </a:r>
            <a:endParaRPr lang="en-US" sz="4800" b="1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Eras Medium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642938" y="500063"/>
            <a:ext cx="8429625" cy="774700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El asistente de Cobros y Pagos (1)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76803" name="Line 5"/>
          <p:cNvSpPr>
            <a:spLocks noChangeShapeType="1"/>
          </p:cNvSpPr>
          <p:nvPr/>
        </p:nvSpPr>
        <p:spPr bwMode="auto">
          <a:xfrm>
            <a:off x="857250" y="1500188"/>
            <a:ext cx="8099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643063"/>
            <a:ext cx="83058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571500" y="500063"/>
            <a:ext cx="8472488" cy="703262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asistente de Cobros y Pagos (1)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>
            <a:off x="714375" y="1357313"/>
            <a:ext cx="7956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4478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71625"/>
            <a:ext cx="83820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457200" y="500063"/>
            <a:ext cx="8401050" cy="774700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asistente de Cobros y Pagos (1)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80900" name="Line 6"/>
          <p:cNvSpPr>
            <a:spLocks noChangeShapeType="1"/>
          </p:cNvSpPr>
          <p:nvPr/>
        </p:nvSpPr>
        <p:spPr bwMode="auto">
          <a:xfrm>
            <a:off x="654050" y="1428750"/>
            <a:ext cx="806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 bwMode="auto">
          <a:xfrm>
            <a:off x="1171575" y="500063"/>
            <a:ext cx="7615238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Vías de Pago</a:t>
            </a:r>
          </a:p>
        </p:txBody>
      </p:sp>
      <p:sp>
        <p:nvSpPr>
          <p:cNvPr id="20483" name="Line 5"/>
          <p:cNvSpPr>
            <a:spLocks noChangeShapeType="1"/>
          </p:cNvSpPr>
          <p:nvPr/>
        </p:nvSpPr>
        <p:spPr bwMode="auto">
          <a:xfrm>
            <a:off x="1403350" y="1143000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285875"/>
            <a:ext cx="6265863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1428750" y="5286375"/>
            <a:ext cx="6983413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Son los medios que ofrece el mercado para recibir el </a:t>
            </a:r>
            <a:r>
              <a:rPr lang="es-ES" sz="2200">
                <a:solidFill>
                  <a:srgbClr val="FF0000"/>
                </a:solidFill>
              </a:rPr>
              <a:t>cobro</a:t>
            </a:r>
            <a:r>
              <a:rPr lang="es-ES" sz="2200"/>
              <a:t> de un cliente, 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O realizar un </a:t>
            </a:r>
            <a:r>
              <a:rPr lang="es-ES" sz="2200">
                <a:solidFill>
                  <a:srgbClr val="FF0000"/>
                </a:solidFill>
              </a:rPr>
              <a:t>pago</a:t>
            </a:r>
            <a:r>
              <a:rPr lang="es-ES" sz="2200"/>
              <a:t> a un proveedor.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457200" y="582613"/>
            <a:ext cx="8401050" cy="774700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asistente de Cobros y Pagos (1)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82947" name="Line 4"/>
          <p:cNvSpPr>
            <a:spLocks noChangeShapeType="1"/>
          </p:cNvSpPr>
          <p:nvPr/>
        </p:nvSpPr>
        <p:spPr bwMode="auto">
          <a:xfrm>
            <a:off x="571500" y="1500188"/>
            <a:ext cx="8099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8294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643063"/>
            <a:ext cx="80010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600075" y="642938"/>
            <a:ext cx="8472488" cy="703262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asistente de Cobros y Pagos (1)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84995" name="Line 3"/>
          <p:cNvSpPr>
            <a:spLocks noChangeShapeType="1"/>
          </p:cNvSpPr>
          <p:nvPr/>
        </p:nvSpPr>
        <p:spPr bwMode="auto">
          <a:xfrm>
            <a:off x="785813" y="1500188"/>
            <a:ext cx="7920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643063"/>
            <a:ext cx="80772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500063" y="374650"/>
            <a:ext cx="8643937" cy="768350"/>
          </a:xfrm>
        </p:spPr>
        <p:txBody>
          <a:bodyPr lIns="180000" tIns="0" rIns="0" bIns="0"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asistente de Cobros y Pagos (2)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87043" name="Line 72"/>
          <p:cNvSpPr>
            <a:spLocks noChangeShapeType="1"/>
          </p:cNvSpPr>
          <p:nvPr/>
        </p:nvSpPr>
        <p:spPr bwMode="auto">
          <a:xfrm>
            <a:off x="728663" y="1214438"/>
            <a:ext cx="806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87044" name="Group 69"/>
          <p:cNvGrpSpPr>
            <a:grpSpLocks/>
          </p:cNvGrpSpPr>
          <p:nvPr/>
        </p:nvGrpSpPr>
        <p:grpSpPr bwMode="auto">
          <a:xfrm>
            <a:off x="679450" y="3505200"/>
            <a:ext cx="5703888" cy="3236913"/>
            <a:chOff x="292" y="1693"/>
            <a:chExt cx="3593" cy="2039"/>
          </a:xfrm>
        </p:grpSpPr>
        <p:sp>
          <p:nvSpPr>
            <p:cNvPr id="5" name="AutoShape 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882" y="1693"/>
              <a:ext cx="2003" cy="59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tint val="5764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endParaRPr lang="es-ES">
                <a:latin typeface="Arial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030" y="1917"/>
              <a:ext cx="1706" cy="23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tint val="5764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b="1">
                  <a:solidFill>
                    <a:srgbClr val="000000"/>
                  </a:solidFill>
                  <a:latin typeface="Arial" charset="0"/>
                </a:rPr>
                <a:t>Recomendaciones</a:t>
              </a:r>
              <a:endParaRPr lang="en-US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7083" name="Rectangle 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2" y="2993"/>
              <a:ext cx="1200" cy="7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84" name="Rectangle 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19" y="3629"/>
              <a:ext cx="242" cy="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500" b="1">
                  <a:latin typeface="Arial Unicode MS" pitchFamily="8" charset="0"/>
                </a:rPr>
                <a:t>00000150900</a:t>
              </a:r>
            </a:p>
          </p:txBody>
        </p:sp>
        <p:sp>
          <p:nvSpPr>
            <p:cNvPr id="87085" name="Rectangle 9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627" y="3627"/>
              <a:ext cx="176" cy="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500" b="1">
                  <a:latin typeface="Arial Unicode MS" pitchFamily="8" charset="0"/>
                </a:rPr>
                <a:t>12131400</a:t>
              </a:r>
            </a:p>
          </p:txBody>
        </p:sp>
        <p:sp>
          <p:nvSpPr>
            <p:cNvPr id="87086" name="Rectangle 10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81" y="3604"/>
              <a:ext cx="236" cy="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500" b="1">
                  <a:latin typeface="Arial Unicode MS" pitchFamily="8" charset="0"/>
                </a:rPr>
                <a:t>67291500</a:t>
              </a:r>
              <a:r>
                <a:rPr lang="en-US" sz="700" b="1">
                  <a:latin typeface="Arial Unicode MS" pitchFamily="8" charset="0"/>
                </a:rPr>
                <a:t> </a:t>
              </a:r>
              <a:r>
                <a:rPr lang="en-US" sz="500" b="1">
                  <a:latin typeface="Arial Unicode MS" pitchFamily="8" charset="0"/>
                </a:rPr>
                <a:t>11</a:t>
              </a:r>
            </a:p>
          </p:txBody>
        </p:sp>
        <p:sp>
          <p:nvSpPr>
            <p:cNvPr id="87087" name="Rectangle 11" descr="Large confetti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9" y="3022"/>
              <a:ext cx="1146" cy="589"/>
            </a:xfrm>
            <a:prstGeom prst="rect">
              <a:avLst/>
            </a:prstGeom>
            <a:pattFill prst="lgConfetti">
              <a:fgClr>
                <a:srgbClr val="C1CEFF"/>
              </a:fgClr>
              <a:bgClr>
                <a:schemeClr val="bg1"/>
              </a:bgClr>
            </a:patt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88" name="Freeform 12" descr="Zig zag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294" y="3025"/>
              <a:ext cx="172" cy="587"/>
            </a:xfrm>
            <a:custGeom>
              <a:avLst/>
              <a:gdLst>
                <a:gd name="T0" fmla="*/ 1 w 289"/>
                <a:gd name="T1" fmla="*/ 2 h 908"/>
                <a:gd name="T2" fmla="*/ 0 w 289"/>
                <a:gd name="T3" fmla="*/ 2 h 908"/>
                <a:gd name="T4" fmla="*/ 1 w 289"/>
                <a:gd name="T5" fmla="*/ 2 h 908"/>
                <a:gd name="T6" fmla="*/ 1 w 289"/>
                <a:gd name="T7" fmla="*/ 2 h 908"/>
                <a:gd name="T8" fmla="*/ 1 w 289"/>
                <a:gd name="T9" fmla="*/ 2 h 908"/>
                <a:gd name="T10" fmla="*/ 1 w 289"/>
                <a:gd name="T11" fmla="*/ 1 h 908"/>
                <a:gd name="T12" fmla="*/ 1 w 289"/>
                <a:gd name="T13" fmla="*/ 1 h 908"/>
                <a:gd name="T14" fmla="*/ 1 w 289"/>
                <a:gd name="T15" fmla="*/ 1 h 908"/>
                <a:gd name="T16" fmla="*/ 1 w 289"/>
                <a:gd name="T17" fmla="*/ 1 h 908"/>
                <a:gd name="T18" fmla="*/ 1 w 289"/>
                <a:gd name="T19" fmla="*/ 1 h 908"/>
                <a:gd name="T20" fmla="*/ 1 w 289"/>
                <a:gd name="T21" fmla="*/ 1 h 908"/>
                <a:gd name="T22" fmla="*/ 1 w 289"/>
                <a:gd name="T23" fmla="*/ 1 h 908"/>
                <a:gd name="T24" fmla="*/ 1 w 289"/>
                <a:gd name="T25" fmla="*/ 1 h 908"/>
                <a:gd name="T26" fmla="*/ 1 w 289"/>
                <a:gd name="T27" fmla="*/ 1 h 908"/>
                <a:gd name="T28" fmla="*/ 1 w 289"/>
                <a:gd name="T29" fmla="*/ 1 h 908"/>
                <a:gd name="T30" fmla="*/ 1 w 289"/>
                <a:gd name="T31" fmla="*/ 1 h 908"/>
                <a:gd name="T32" fmla="*/ 1 w 289"/>
                <a:gd name="T33" fmla="*/ 1 h 908"/>
                <a:gd name="T34" fmla="*/ 1 w 289"/>
                <a:gd name="T35" fmla="*/ 1 h 908"/>
                <a:gd name="T36" fmla="*/ 1 w 289"/>
                <a:gd name="T37" fmla="*/ 1 h 908"/>
                <a:gd name="T38" fmla="*/ 1 w 289"/>
                <a:gd name="T39" fmla="*/ 0 h 908"/>
                <a:gd name="T40" fmla="*/ 1 w 289"/>
                <a:gd name="T41" fmla="*/ 1 h 908"/>
                <a:gd name="T42" fmla="*/ 1 w 289"/>
                <a:gd name="T43" fmla="*/ 1 h 908"/>
                <a:gd name="T44" fmla="*/ 1 w 289"/>
                <a:gd name="T45" fmla="*/ 5 h 908"/>
                <a:gd name="T46" fmla="*/ 1 w 289"/>
                <a:gd name="T47" fmla="*/ 5 h 908"/>
                <a:gd name="T48" fmla="*/ 1 w 289"/>
                <a:gd name="T49" fmla="*/ 5 h 908"/>
                <a:gd name="T50" fmla="*/ 1 w 289"/>
                <a:gd name="T51" fmla="*/ 5 h 908"/>
                <a:gd name="T52" fmla="*/ 1 w 289"/>
                <a:gd name="T53" fmla="*/ 5 h 908"/>
                <a:gd name="T54" fmla="*/ 1 w 289"/>
                <a:gd name="T55" fmla="*/ 5 h 908"/>
                <a:gd name="T56" fmla="*/ 1 w 289"/>
                <a:gd name="T57" fmla="*/ 5 h 908"/>
                <a:gd name="T58" fmla="*/ 1 w 289"/>
                <a:gd name="T59" fmla="*/ 5 h 908"/>
                <a:gd name="T60" fmla="*/ 1 w 289"/>
                <a:gd name="T61" fmla="*/ 4 h 908"/>
                <a:gd name="T62" fmla="*/ 1 w 289"/>
                <a:gd name="T63" fmla="*/ 4 h 908"/>
                <a:gd name="T64" fmla="*/ 1 w 289"/>
                <a:gd name="T65" fmla="*/ 4 h 908"/>
                <a:gd name="T66" fmla="*/ 1 w 289"/>
                <a:gd name="T67" fmla="*/ 4 h 908"/>
                <a:gd name="T68" fmla="*/ 1 w 289"/>
                <a:gd name="T69" fmla="*/ 4 h 908"/>
                <a:gd name="T70" fmla="*/ 1 w 289"/>
                <a:gd name="T71" fmla="*/ 4 h 908"/>
                <a:gd name="T72" fmla="*/ 1 w 289"/>
                <a:gd name="T73" fmla="*/ 4 h 908"/>
                <a:gd name="T74" fmla="*/ 1 w 289"/>
                <a:gd name="T75" fmla="*/ 4 h 908"/>
                <a:gd name="T76" fmla="*/ 1 w 289"/>
                <a:gd name="T77" fmla="*/ 3 h 908"/>
                <a:gd name="T78" fmla="*/ 1 w 289"/>
                <a:gd name="T79" fmla="*/ 3 h 908"/>
                <a:gd name="T80" fmla="*/ 1 w 289"/>
                <a:gd name="T81" fmla="*/ 3 h 908"/>
                <a:gd name="T82" fmla="*/ 1 w 289"/>
                <a:gd name="T83" fmla="*/ 3 h 908"/>
                <a:gd name="T84" fmla="*/ 0 w 289"/>
                <a:gd name="T85" fmla="*/ 3 h 908"/>
                <a:gd name="T86" fmla="*/ 1 w 289"/>
                <a:gd name="T87" fmla="*/ 3 h 9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908"/>
                <a:gd name="T134" fmla="*/ 289 w 289"/>
                <a:gd name="T135" fmla="*/ 908 h 90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908">
                  <a:moveTo>
                    <a:pt x="17" y="454"/>
                  </a:moveTo>
                  <a:lnTo>
                    <a:pt x="11" y="438"/>
                  </a:lnTo>
                  <a:lnTo>
                    <a:pt x="8" y="425"/>
                  </a:lnTo>
                  <a:lnTo>
                    <a:pt x="4" y="411"/>
                  </a:lnTo>
                  <a:lnTo>
                    <a:pt x="2" y="398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0" y="362"/>
                  </a:lnTo>
                  <a:lnTo>
                    <a:pt x="2" y="351"/>
                  </a:lnTo>
                  <a:lnTo>
                    <a:pt x="5" y="340"/>
                  </a:lnTo>
                  <a:lnTo>
                    <a:pt x="9" y="329"/>
                  </a:lnTo>
                  <a:lnTo>
                    <a:pt x="14" y="319"/>
                  </a:lnTo>
                  <a:lnTo>
                    <a:pt x="20" y="309"/>
                  </a:lnTo>
                  <a:lnTo>
                    <a:pt x="26" y="300"/>
                  </a:lnTo>
                  <a:lnTo>
                    <a:pt x="35" y="290"/>
                  </a:lnTo>
                  <a:lnTo>
                    <a:pt x="43" y="280"/>
                  </a:lnTo>
                  <a:lnTo>
                    <a:pt x="53" y="271"/>
                  </a:lnTo>
                  <a:lnTo>
                    <a:pt x="50" y="258"/>
                  </a:lnTo>
                  <a:lnTo>
                    <a:pt x="47" y="245"/>
                  </a:lnTo>
                  <a:lnTo>
                    <a:pt x="45" y="233"/>
                  </a:lnTo>
                  <a:lnTo>
                    <a:pt x="43" y="222"/>
                  </a:lnTo>
                  <a:lnTo>
                    <a:pt x="43" y="211"/>
                  </a:lnTo>
                  <a:lnTo>
                    <a:pt x="43" y="202"/>
                  </a:lnTo>
                  <a:lnTo>
                    <a:pt x="44" y="193"/>
                  </a:lnTo>
                  <a:lnTo>
                    <a:pt x="45" y="185"/>
                  </a:lnTo>
                  <a:lnTo>
                    <a:pt x="48" y="177"/>
                  </a:lnTo>
                  <a:lnTo>
                    <a:pt x="53" y="171"/>
                  </a:lnTo>
                  <a:lnTo>
                    <a:pt x="57" y="166"/>
                  </a:lnTo>
                  <a:lnTo>
                    <a:pt x="63" y="162"/>
                  </a:lnTo>
                  <a:lnTo>
                    <a:pt x="71" y="160"/>
                  </a:lnTo>
                  <a:lnTo>
                    <a:pt x="79" y="158"/>
                  </a:lnTo>
                  <a:lnTo>
                    <a:pt x="89" y="158"/>
                  </a:lnTo>
                  <a:lnTo>
                    <a:pt x="100" y="159"/>
                  </a:lnTo>
                  <a:lnTo>
                    <a:pt x="98" y="146"/>
                  </a:lnTo>
                  <a:lnTo>
                    <a:pt x="98" y="133"/>
                  </a:lnTo>
                  <a:lnTo>
                    <a:pt x="98" y="119"/>
                  </a:lnTo>
                  <a:lnTo>
                    <a:pt x="98" y="108"/>
                  </a:lnTo>
                  <a:lnTo>
                    <a:pt x="99" y="97"/>
                  </a:lnTo>
                  <a:lnTo>
                    <a:pt x="101" y="87"/>
                  </a:lnTo>
                  <a:lnTo>
                    <a:pt x="103" y="78"/>
                  </a:lnTo>
                  <a:lnTo>
                    <a:pt x="107" y="70"/>
                  </a:lnTo>
                  <a:lnTo>
                    <a:pt x="111" y="64"/>
                  </a:lnTo>
                  <a:lnTo>
                    <a:pt x="116" y="59"/>
                  </a:lnTo>
                  <a:lnTo>
                    <a:pt x="124" y="56"/>
                  </a:lnTo>
                  <a:lnTo>
                    <a:pt x="131" y="54"/>
                  </a:lnTo>
                  <a:lnTo>
                    <a:pt x="140" y="54"/>
                  </a:lnTo>
                  <a:lnTo>
                    <a:pt x="150" y="56"/>
                  </a:lnTo>
                  <a:lnTo>
                    <a:pt x="162" y="60"/>
                  </a:lnTo>
                  <a:lnTo>
                    <a:pt x="176" y="65"/>
                  </a:lnTo>
                  <a:lnTo>
                    <a:pt x="174" y="55"/>
                  </a:lnTo>
                  <a:lnTo>
                    <a:pt x="174" y="45"/>
                  </a:lnTo>
                  <a:lnTo>
                    <a:pt x="175" y="35"/>
                  </a:lnTo>
                  <a:lnTo>
                    <a:pt x="176" y="27"/>
                  </a:lnTo>
                  <a:lnTo>
                    <a:pt x="178" y="20"/>
                  </a:lnTo>
                  <a:lnTo>
                    <a:pt x="181" y="14"/>
                  </a:lnTo>
                  <a:lnTo>
                    <a:pt x="185" y="8"/>
                  </a:lnTo>
                  <a:lnTo>
                    <a:pt x="189" y="4"/>
                  </a:lnTo>
                  <a:lnTo>
                    <a:pt x="194" y="2"/>
                  </a:lnTo>
                  <a:lnTo>
                    <a:pt x="202" y="0"/>
                  </a:lnTo>
                  <a:lnTo>
                    <a:pt x="210" y="0"/>
                  </a:lnTo>
                  <a:lnTo>
                    <a:pt x="219" y="2"/>
                  </a:lnTo>
                  <a:lnTo>
                    <a:pt x="230" y="5"/>
                  </a:lnTo>
                  <a:lnTo>
                    <a:pt x="242" y="11"/>
                  </a:lnTo>
                  <a:lnTo>
                    <a:pt x="256" y="19"/>
                  </a:lnTo>
                  <a:lnTo>
                    <a:pt x="271" y="28"/>
                  </a:lnTo>
                  <a:lnTo>
                    <a:pt x="280" y="20"/>
                  </a:lnTo>
                  <a:lnTo>
                    <a:pt x="288" y="12"/>
                  </a:lnTo>
                  <a:lnTo>
                    <a:pt x="288" y="895"/>
                  </a:lnTo>
                  <a:lnTo>
                    <a:pt x="280" y="887"/>
                  </a:lnTo>
                  <a:lnTo>
                    <a:pt x="271" y="879"/>
                  </a:lnTo>
                  <a:lnTo>
                    <a:pt x="256" y="888"/>
                  </a:lnTo>
                  <a:lnTo>
                    <a:pt x="242" y="896"/>
                  </a:lnTo>
                  <a:lnTo>
                    <a:pt x="230" y="902"/>
                  </a:lnTo>
                  <a:lnTo>
                    <a:pt x="219" y="905"/>
                  </a:lnTo>
                  <a:lnTo>
                    <a:pt x="210" y="907"/>
                  </a:lnTo>
                  <a:lnTo>
                    <a:pt x="202" y="907"/>
                  </a:lnTo>
                  <a:lnTo>
                    <a:pt x="194" y="905"/>
                  </a:lnTo>
                  <a:lnTo>
                    <a:pt x="189" y="903"/>
                  </a:lnTo>
                  <a:lnTo>
                    <a:pt x="185" y="899"/>
                  </a:lnTo>
                  <a:lnTo>
                    <a:pt x="181" y="893"/>
                  </a:lnTo>
                  <a:lnTo>
                    <a:pt x="178" y="887"/>
                  </a:lnTo>
                  <a:lnTo>
                    <a:pt x="176" y="880"/>
                  </a:lnTo>
                  <a:lnTo>
                    <a:pt x="175" y="872"/>
                  </a:lnTo>
                  <a:lnTo>
                    <a:pt x="174" y="862"/>
                  </a:lnTo>
                  <a:lnTo>
                    <a:pt x="174" y="852"/>
                  </a:lnTo>
                  <a:lnTo>
                    <a:pt x="176" y="842"/>
                  </a:lnTo>
                  <a:lnTo>
                    <a:pt x="162" y="847"/>
                  </a:lnTo>
                  <a:lnTo>
                    <a:pt x="150" y="851"/>
                  </a:lnTo>
                  <a:lnTo>
                    <a:pt x="140" y="853"/>
                  </a:lnTo>
                  <a:lnTo>
                    <a:pt x="131" y="853"/>
                  </a:lnTo>
                  <a:lnTo>
                    <a:pt x="124" y="851"/>
                  </a:lnTo>
                  <a:lnTo>
                    <a:pt x="116" y="848"/>
                  </a:lnTo>
                  <a:lnTo>
                    <a:pt x="111" y="843"/>
                  </a:lnTo>
                  <a:lnTo>
                    <a:pt x="107" y="837"/>
                  </a:lnTo>
                  <a:lnTo>
                    <a:pt x="103" y="829"/>
                  </a:lnTo>
                  <a:lnTo>
                    <a:pt x="101" y="820"/>
                  </a:lnTo>
                  <a:lnTo>
                    <a:pt x="99" y="810"/>
                  </a:lnTo>
                  <a:lnTo>
                    <a:pt x="98" y="799"/>
                  </a:lnTo>
                  <a:lnTo>
                    <a:pt x="98" y="788"/>
                  </a:lnTo>
                  <a:lnTo>
                    <a:pt x="98" y="774"/>
                  </a:lnTo>
                  <a:lnTo>
                    <a:pt x="98" y="761"/>
                  </a:lnTo>
                  <a:lnTo>
                    <a:pt x="100" y="748"/>
                  </a:lnTo>
                  <a:lnTo>
                    <a:pt x="89" y="749"/>
                  </a:lnTo>
                  <a:lnTo>
                    <a:pt x="79" y="749"/>
                  </a:lnTo>
                  <a:lnTo>
                    <a:pt x="71" y="747"/>
                  </a:lnTo>
                  <a:lnTo>
                    <a:pt x="63" y="745"/>
                  </a:lnTo>
                  <a:lnTo>
                    <a:pt x="57" y="741"/>
                  </a:lnTo>
                  <a:lnTo>
                    <a:pt x="53" y="736"/>
                  </a:lnTo>
                  <a:lnTo>
                    <a:pt x="48" y="730"/>
                  </a:lnTo>
                  <a:lnTo>
                    <a:pt x="45" y="722"/>
                  </a:lnTo>
                  <a:lnTo>
                    <a:pt x="44" y="714"/>
                  </a:lnTo>
                  <a:lnTo>
                    <a:pt x="43" y="705"/>
                  </a:lnTo>
                  <a:lnTo>
                    <a:pt x="43" y="696"/>
                  </a:lnTo>
                  <a:lnTo>
                    <a:pt x="43" y="685"/>
                  </a:lnTo>
                  <a:lnTo>
                    <a:pt x="45" y="674"/>
                  </a:lnTo>
                  <a:lnTo>
                    <a:pt x="47" y="662"/>
                  </a:lnTo>
                  <a:lnTo>
                    <a:pt x="50" y="649"/>
                  </a:lnTo>
                  <a:lnTo>
                    <a:pt x="53" y="636"/>
                  </a:lnTo>
                  <a:lnTo>
                    <a:pt x="43" y="627"/>
                  </a:lnTo>
                  <a:lnTo>
                    <a:pt x="35" y="617"/>
                  </a:lnTo>
                  <a:lnTo>
                    <a:pt x="26" y="607"/>
                  </a:lnTo>
                  <a:lnTo>
                    <a:pt x="20" y="598"/>
                  </a:lnTo>
                  <a:lnTo>
                    <a:pt x="14" y="588"/>
                  </a:lnTo>
                  <a:lnTo>
                    <a:pt x="9" y="578"/>
                  </a:lnTo>
                  <a:lnTo>
                    <a:pt x="5" y="567"/>
                  </a:lnTo>
                  <a:lnTo>
                    <a:pt x="2" y="556"/>
                  </a:lnTo>
                  <a:lnTo>
                    <a:pt x="0" y="545"/>
                  </a:lnTo>
                  <a:lnTo>
                    <a:pt x="0" y="533"/>
                  </a:lnTo>
                  <a:lnTo>
                    <a:pt x="0" y="521"/>
                  </a:lnTo>
                  <a:lnTo>
                    <a:pt x="2" y="509"/>
                  </a:lnTo>
                  <a:lnTo>
                    <a:pt x="4" y="496"/>
                  </a:lnTo>
                  <a:lnTo>
                    <a:pt x="8" y="482"/>
                  </a:lnTo>
                  <a:lnTo>
                    <a:pt x="11" y="469"/>
                  </a:lnTo>
                  <a:lnTo>
                    <a:pt x="17" y="454"/>
                  </a:lnTo>
                </a:path>
              </a:pathLst>
            </a:custGeom>
            <a:pattFill prst="zigZag">
              <a:fgClr>
                <a:schemeClr val="bg1"/>
              </a:fgClr>
              <a:bgClr>
                <a:srgbClr val="FFC5CF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89" name="Line 13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07" y="3114"/>
              <a:ext cx="9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0" name="Rectangle 1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95" y="3148"/>
              <a:ext cx="140" cy="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1" name="Rectangle 15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210" y="3148"/>
              <a:ext cx="225" cy="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2" name="Line 16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464" y="3238"/>
              <a:ext cx="5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3" name="Line 17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521" y="3330"/>
              <a:ext cx="5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4" name="Freeform 18" descr="Zig zag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19" y="3025"/>
              <a:ext cx="158" cy="587"/>
            </a:xfrm>
            <a:custGeom>
              <a:avLst/>
              <a:gdLst>
                <a:gd name="T0" fmla="*/ 1 w 265"/>
                <a:gd name="T1" fmla="*/ 2 h 908"/>
                <a:gd name="T2" fmla="*/ 1 w 265"/>
                <a:gd name="T3" fmla="*/ 2 h 908"/>
                <a:gd name="T4" fmla="*/ 1 w 265"/>
                <a:gd name="T5" fmla="*/ 2 h 908"/>
                <a:gd name="T6" fmla="*/ 1 w 265"/>
                <a:gd name="T7" fmla="*/ 2 h 908"/>
                <a:gd name="T8" fmla="*/ 1 w 265"/>
                <a:gd name="T9" fmla="*/ 2 h 908"/>
                <a:gd name="T10" fmla="*/ 1 w 265"/>
                <a:gd name="T11" fmla="*/ 1 h 908"/>
                <a:gd name="T12" fmla="*/ 1 w 265"/>
                <a:gd name="T13" fmla="*/ 1 h 908"/>
                <a:gd name="T14" fmla="*/ 1 w 265"/>
                <a:gd name="T15" fmla="*/ 1 h 908"/>
                <a:gd name="T16" fmla="*/ 1 w 265"/>
                <a:gd name="T17" fmla="*/ 1 h 908"/>
                <a:gd name="T18" fmla="*/ 1 w 265"/>
                <a:gd name="T19" fmla="*/ 1 h 908"/>
                <a:gd name="T20" fmla="*/ 1 w 265"/>
                <a:gd name="T21" fmla="*/ 1 h 908"/>
                <a:gd name="T22" fmla="*/ 1 w 265"/>
                <a:gd name="T23" fmla="*/ 1 h 908"/>
                <a:gd name="T24" fmla="*/ 1 w 265"/>
                <a:gd name="T25" fmla="*/ 1 h 908"/>
                <a:gd name="T26" fmla="*/ 1 w 265"/>
                <a:gd name="T27" fmla="*/ 1 h 908"/>
                <a:gd name="T28" fmla="*/ 1 w 265"/>
                <a:gd name="T29" fmla="*/ 1 h 908"/>
                <a:gd name="T30" fmla="*/ 1 w 265"/>
                <a:gd name="T31" fmla="*/ 1 h 908"/>
                <a:gd name="T32" fmla="*/ 1 w 265"/>
                <a:gd name="T33" fmla="*/ 1 h 908"/>
                <a:gd name="T34" fmla="*/ 1 w 265"/>
                <a:gd name="T35" fmla="*/ 1 h 908"/>
                <a:gd name="T36" fmla="*/ 1 w 265"/>
                <a:gd name="T37" fmla="*/ 1 h 908"/>
                <a:gd name="T38" fmla="*/ 1 w 265"/>
                <a:gd name="T39" fmla="*/ 0 h 908"/>
                <a:gd name="T40" fmla="*/ 1 w 265"/>
                <a:gd name="T41" fmla="*/ 1 h 908"/>
                <a:gd name="T42" fmla="*/ 1 w 265"/>
                <a:gd name="T43" fmla="*/ 1 h 908"/>
                <a:gd name="T44" fmla="*/ 1 w 265"/>
                <a:gd name="T45" fmla="*/ 5 h 908"/>
                <a:gd name="T46" fmla="*/ 1 w 265"/>
                <a:gd name="T47" fmla="*/ 5 h 908"/>
                <a:gd name="T48" fmla="*/ 1 w 265"/>
                <a:gd name="T49" fmla="*/ 5 h 908"/>
                <a:gd name="T50" fmla="*/ 1 w 265"/>
                <a:gd name="T51" fmla="*/ 5 h 908"/>
                <a:gd name="T52" fmla="*/ 1 w 265"/>
                <a:gd name="T53" fmla="*/ 5 h 908"/>
                <a:gd name="T54" fmla="*/ 1 w 265"/>
                <a:gd name="T55" fmla="*/ 5 h 908"/>
                <a:gd name="T56" fmla="*/ 1 w 265"/>
                <a:gd name="T57" fmla="*/ 5 h 908"/>
                <a:gd name="T58" fmla="*/ 1 w 265"/>
                <a:gd name="T59" fmla="*/ 5 h 908"/>
                <a:gd name="T60" fmla="*/ 1 w 265"/>
                <a:gd name="T61" fmla="*/ 4 h 908"/>
                <a:gd name="T62" fmla="*/ 1 w 265"/>
                <a:gd name="T63" fmla="*/ 4 h 908"/>
                <a:gd name="T64" fmla="*/ 1 w 265"/>
                <a:gd name="T65" fmla="*/ 4 h 908"/>
                <a:gd name="T66" fmla="*/ 1 w 265"/>
                <a:gd name="T67" fmla="*/ 4 h 908"/>
                <a:gd name="T68" fmla="*/ 1 w 265"/>
                <a:gd name="T69" fmla="*/ 4 h 908"/>
                <a:gd name="T70" fmla="*/ 1 w 265"/>
                <a:gd name="T71" fmla="*/ 4 h 908"/>
                <a:gd name="T72" fmla="*/ 1 w 265"/>
                <a:gd name="T73" fmla="*/ 4 h 908"/>
                <a:gd name="T74" fmla="*/ 1 w 265"/>
                <a:gd name="T75" fmla="*/ 4 h 908"/>
                <a:gd name="T76" fmla="*/ 1 w 265"/>
                <a:gd name="T77" fmla="*/ 3 h 908"/>
                <a:gd name="T78" fmla="*/ 1 w 265"/>
                <a:gd name="T79" fmla="*/ 3 h 908"/>
                <a:gd name="T80" fmla="*/ 1 w 265"/>
                <a:gd name="T81" fmla="*/ 3 h 908"/>
                <a:gd name="T82" fmla="*/ 1 w 265"/>
                <a:gd name="T83" fmla="*/ 3 h 908"/>
                <a:gd name="T84" fmla="*/ 1 w 265"/>
                <a:gd name="T85" fmla="*/ 3 h 908"/>
                <a:gd name="T86" fmla="*/ 1 w 265"/>
                <a:gd name="T87" fmla="*/ 3 h 9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65"/>
                <a:gd name="T133" fmla="*/ 0 h 908"/>
                <a:gd name="T134" fmla="*/ 265 w 265"/>
                <a:gd name="T135" fmla="*/ 908 h 90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65" h="908">
                  <a:moveTo>
                    <a:pt x="248" y="454"/>
                  </a:moveTo>
                  <a:lnTo>
                    <a:pt x="254" y="438"/>
                  </a:lnTo>
                  <a:lnTo>
                    <a:pt x="257" y="425"/>
                  </a:lnTo>
                  <a:lnTo>
                    <a:pt x="261" y="411"/>
                  </a:lnTo>
                  <a:lnTo>
                    <a:pt x="263" y="398"/>
                  </a:lnTo>
                  <a:lnTo>
                    <a:pt x="264" y="386"/>
                  </a:lnTo>
                  <a:lnTo>
                    <a:pt x="264" y="374"/>
                  </a:lnTo>
                  <a:lnTo>
                    <a:pt x="264" y="362"/>
                  </a:lnTo>
                  <a:lnTo>
                    <a:pt x="262" y="351"/>
                  </a:lnTo>
                  <a:lnTo>
                    <a:pt x="259" y="340"/>
                  </a:lnTo>
                  <a:lnTo>
                    <a:pt x="256" y="329"/>
                  </a:lnTo>
                  <a:lnTo>
                    <a:pt x="252" y="319"/>
                  </a:lnTo>
                  <a:lnTo>
                    <a:pt x="246" y="309"/>
                  </a:lnTo>
                  <a:lnTo>
                    <a:pt x="240" y="300"/>
                  </a:lnTo>
                  <a:lnTo>
                    <a:pt x="232" y="290"/>
                  </a:lnTo>
                  <a:lnTo>
                    <a:pt x="225" y="280"/>
                  </a:lnTo>
                  <a:lnTo>
                    <a:pt x="215" y="271"/>
                  </a:lnTo>
                  <a:lnTo>
                    <a:pt x="219" y="258"/>
                  </a:lnTo>
                  <a:lnTo>
                    <a:pt x="221" y="245"/>
                  </a:lnTo>
                  <a:lnTo>
                    <a:pt x="223" y="233"/>
                  </a:lnTo>
                  <a:lnTo>
                    <a:pt x="225" y="222"/>
                  </a:lnTo>
                  <a:lnTo>
                    <a:pt x="225" y="211"/>
                  </a:lnTo>
                  <a:lnTo>
                    <a:pt x="225" y="202"/>
                  </a:lnTo>
                  <a:lnTo>
                    <a:pt x="224" y="193"/>
                  </a:lnTo>
                  <a:lnTo>
                    <a:pt x="223" y="185"/>
                  </a:lnTo>
                  <a:lnTo>
                    <a:pt x="220" y="177"/>
                  </a:lnTo>
                  <a:lnTo>
                    <a:pt x="216" y="171"/>
                  </a:lnTo>
                  <a:lnTo>
                    <a:pt x="212" y="166"/>
                  </a:lnTo>
                  <a:lnTo>
                    <a:pt x="206" y="162"/>
                  </a:lnTo>
                  <a:lnTo>
                    <a:pt x="199" y="160"/>
                  </a:lnTo>
                  <a:lnTo>
                    <a:pt x="192" y="158"/>
                  </a:lnTo>
                  <a:lnTo>
                    <a:pt x="183" y="158"/>
                  </a:lnTo>
                  <a:lnTo>
                    <a:pt x="173" y="159"/>
                  </a:lnTo>
                  <a:lnTo>
                    <a:pt x="174" y="146"/>
                  </a:lnTo>
                  <a:lnTo>
                    <a:pt x="175" y="133"/>
                  </a:lnTo>
                  <a:lnTo>
                    <a:pt x="175" y="119"/>
                  </a:lnTo>
                  <a:lnTo>
                    <a:pt x="174" y="108"/>
                  </a:lnTo>
                  <a:lnTo>
                    <a:pt x="173" y="97"/>
                  </a:lnTo>
                  <a:lnTo>
                    <a:pt x="172" y="87"/>
                  </a:lnTo>
                  <a:lnTo>
                    <a:pt x="170" y="78"/>
                  </a:lnTo>
                  <a:lnTo>
                    <a:pt x="166" y="70"/>
                  </a:lnTo>
                  <a:lnTo>
                    <a:pt x="162" y="64"/>
                  </a:lnTo>
                  <a:lnTo>
                    <a:pt x="157" y="59"/>
                  </a:lnTo>
                  <a:lnTo>
                    <a:pt x="151" y="56"/>
                  </a:lnTo>
                  <a:lnTo>
                    <a:pt x="144" y="54"/>
                  </a:lnTo>
                  <a:lnTo>
                    <a:pt x="136" y="54"/>
                  </a:lnTo>
                  <a:lnTo>
                    <a:pt x="127" y="56"/>
                  </a:lnTo>
                  <a:lnTo>
                    <a:pt x="116" y="60"/>
                  </a:lnTo>
                  <a:lnTo>
                    <a:pt x="103" y="65"/>
                  </a:lnTo>
                  <a:lnTo>
                    <a:pt x="105" y="55"/>
                  </a:lnTo>
                  <a:lnTo>
                    <a:pt x="105" y="45"/>
                  </a:lnTo>
                  <a:lnTo>
                    <a:pt x="104" y="35"/>
                  </a:lnTo>
                  <a:lnTo>
                    <a:pt x="103" y="27"/>
                  </a:lnTo>
                  <a:lnTo>
                    <a:pt x="101" y="20"/>
                  </a:lnTo>
                  <a:lnTo>
                    <a:pt x="98" y="14"/>
                  </a:lnTo>
                  <a:lnTo>
                    <a:pt x="95" y="8"/>
                  </a:lnTo>
                  <a:lnTo>
                    <a:pt x="91" y="4"/>
                  </a:lnTo>
                  <a:lnTo>
                    <a:pt x="86" y="2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3" y="2"/>
                  </a:lnTo>
                  <a:lnTo>
                    <a:pt x="53" y="5"/>
                  </a:lnTo>
                  <a:lnTo>
                    <a:pt x="42" y="11"/>
                  </a:lnTo>
                  <a:lnTo>
                    <a:pt x="30" y="19"/>
                  </a:lnTo>
                  <a:lnTo>
                    <a:pt x="16" y="28"/>
                  </a:lnTo>
                  <a:lnTo>
                    <a:pt x="8" y="20"/>
                  </a:lnTo>
                  <a:lnTo>
                    <a:pt x="0" y="12"/>
                  </a:lnTo>
                  <a:lnTo>
                    <a:pt x="0" y="895"/>
                  </a:lnTo>
                  <a:lnTo>
                    <a:pt x="8" y="887"/>
                  </a:lnTo>
                  <a:lnTo>
                    <a:pt x="16" y="879"/>
                  </a:lnTo>
                  <a:lnTo>
                    <a:pt x="30" y="888"/>
                  </a:lnTo>
                  <a:lnTo>
                    <a:pt x="42" y="896"/>
                  </a:lnTo>
                  <a:lnTo>
                    <a:pt x="53" y="902"/>
                  </a:lnTo>
                  <a:lnTo>
                    <a:pt x="63" y="905"/>
                  </a:lnTo>
                  <a:lnTo>
                    <a:pt x="72" y="907"/>
                  </a:lnTo>
                  <a:lnTo>
                    <a:pt x="79" y="907"/>
                  </a:lnTo>
                  <a:lnTo>
                    <a:pt x="86" y="905"/>
                  </a:lnTo>
                  <a:lnTo>
                    <a:pt x="91" y="903"/>
                  </a:lnTo>
                  <a:lnTo>
                    <a:pt x="95" y="899"/>
                  </a:lnTo>
                  <a:lnTo>
                    <a:pt x="98" y="893"/>
                  </a:lnTo>
                  <a:lnTo>
                    <a:pt x="101" y="887"/>
                  </a:lnTo>
                  <a:lnTo>
                    <a:pt x="103" y="880"/>
                  </a:lnTo>
                  <a:lnTo>
                    <a:pt x="104" y="872"/>
                  </a:lnTo>
                  <a:lnTo>
                    <a:pt x="105" y="862"/>
                  </a:lnTo>
                  <a:lnTo>
                    <a:pt x="105" y="852"/>
                  </a:lnTo>
                  <a:lnTo>
                    <a:pt x="103" y="842"/>
                  </a:lnTo>
                  <a:lnTo>
                    <a:pt x="116" y="847"/>
                  </a:lnTo>
                  <a:lnTo>
                    <a:pt x="127" y="851"/>
                  </a:lnTo>
                  <a:lnTo>
                    <a:pt x="136" y="853"/>
                  </a:lnTo>
                  <a:lnTo>
                    <a:pt x="144" y="853"/>
                  </a:lnTo>
                  <a:lnTo>
                    <a:pt x="151" y="851"/>
                  </a:lnTo>
                  <a:lnTo>
                    <a:pt x="157" y="848"/>
                  </a:lnTo>
                  <a:lnTo>
                    <a:pt x="162" y="843"/>
                  </a:lnTo>
                  <a:lnTo>
                    <a:pt x="166" y="837"/>
                  </a:lnTo>
                  <a:lnTo>
                    <a:pt x="170" y="829"/>
                  </a:lnTo>
                  <a:lnTo>
                    <a:pt x="172" y="820"/>
                  </a:lnTo>
                  <a:lnTo>
                    <a:pt x="173" y="810"/>
                  </a:lnTo>
                  <a:lnTo>
                    <a:pt x="174" y="799"/>
                  </a:lnTo>
                  <a:lnTo>
                    <a:pt x="175" y="788"/>
                  </a:lnTo>
                  <a:lnTo>
                    <a:pt x="175" y="774"/>
                  </a:lnTo>
                  <a:lnTo>
                    <a:pt x="174" y="761"/>
                  </a:lnTo>
                  <a:lnTo>
                    <a:pt x="173" y="748"/>
                  </a:lnTo>
                  <a:lnTo>
                    <a:pt x="183" y="749"/>
                  </a:lnTo>
                  <a:lnTo>
                    <a:pt x="192" y="749"/>
                  </a:lnTo>
                  <a:lnTo>
                    <a:pt x="199" y="747"/>
                  </a:lnTo>
                  <a:lnTo>
                    <a:pt x="206" y="745"/>
                  </a:lnTo>
                  <a:lnTo>
                    <a:pt x="212" y="741"/>
                  </a:lnTo>
                  <a:lnTo>
                    <a:pt x="216" y="736"/>
                  </a:lnTo>
                  <a:lnTo>
                    <a:pt x="220" y="730"/>
                  </a:lnTo>
                  <a:lnTo>
                    <a:pt x="223" y="722"/>
                  </a:lnTo>
                  <a:lnTo>
                    <a:pt x="224" y="714"/>
                  </a:lnTo>
                  <a:lnTo>
                    <a:pt x="225" y="705"/>
                  </a:lnTo>
                  <a:lnTo>
                    <a:pt x="225" y="696"/>
                  </a:lnTo>
                  <a:lnTo>
                    <a:pt x="225" y="685"/>
                  </a:lnTo>
                  <a:lnTo>
                    <a:pt x="223" y="674"/>
                  </a:lnTo>
                  <a:lnTo>
                    <a:pt x="221" y="662"/>
                  </a:lnTo>
                  <a:lnTo>
                    <a:pt x="219" y="649"/>
                  </a:lnTo>
                  <a:lnTo>
                    <a:pt x="215" y="636"/>
                  </a:lnTo>
                  <a:lnTo>
                    <a:pt x="225" y="627"/>
                  </a:lnTo>
                  <a:lnTo>
                    <a:pt x="232" y="617"/>
                  </a:lnTo>
                  <a:lnTo>
                    <a:pt x="240" y="607"/>
                  </a:lnTo>
                  <a:lnTo>
                    <a:pt x="246" y="598"/>
                  </a:lnTo>
                  <a:lnTo>
                    <a:pt x="252" y="588"/>
                  </a:lnTo>
                  <a:lnTo>
                    <a:pt x="256" y="578"/>
                  </a:lnTo>
                  <a:lnTo>
                    <a:pt x="259" y="567"/>
                  </a:lnTo>
                  <a:lnTo>
                    <a:pt x="262" y="556"/>
                  </a:lnTo>
                  <a:lnTo>
                    <a:pt x="264" y="545"/>
                  </a:lnTo>
                  <a:lnTo>
                    <a:pt x="264" y="533"/>
                  </a:lnTo>
                  <a:lnTo>
                    <a:pt x="264" y="521"/>
                  </a:lnTo>
                  <a:lnTo>
                    <a:pt x="263" y="509"/>
                  </a:lnTo>
                  <a:lnTo>
                    <a:pt x="261" y="496"/>
                  </a:lnTo>
                  <a:lnTo>
                    <a:pt x="257" y="482"/>
                  </a:lnTo>
                  <a:lnTo>
                    <a:pt x="254" y="469"/>
                  </a:lnTo>
                  <a:lnTo>
                    <a:pt x="248" y="454"/>
                  </a:lnTo>
                </a:path>
              </a:pathLst>
            </a:custGeom>
            <a:pattFill prst="zigZag">
              <a:fgClr>
                <a:schemeClr val="bg1"/>
              </a:fgClr>
              <a:bgClr>
                <a:srgbClr val="FFC5CF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5" name="Line 19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1095" y="3330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6" name="Line 20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1095" y="3395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7" name="Line 21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1095" y="3487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8" name="Line 2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347" y="3583"/>
              <a:ext cx="0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099" name="Rectangle 23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548" y="3580"/>
              <a:ext cx="29" cy="31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0" name="Line 24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864" y="3583"/>
              <a:ext cx="0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1" name="Rectangle 25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007" y="3580"/>
              <a:ext cx="29" cy="31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2" name="Line 26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1064" y="3583"/>
              <a:ext cx="0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3" name="Rectangle 27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265" y="3580"/>
              <a:ext cx="29" cy="31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4" name="Line 28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1323" y="3583"/>
              <a:ext cx="0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5" name="Rectangle 29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408" y="3580"/>
              <a:ext cx="29" cy="31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7106" name="Rectangle 30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43" y="3153"/>
              <a:ext cx="59" cy="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700" b="1">
                  <a:latin typeface="Arial Unicode MS" pitchFamily="8" charset="0"/>
                </a:rPr>
                <a:t>€</a:t>
              </a:r>
            </a:p>
          </p:txBody>
        </p:sp>
        <p:sp>
          <p:nvSpPr>
            <p:cNvPr id="87107" name="Rectangle 31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241" y="3152"/>
              <a:ext cx="171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600" b="1">
                  <a:latin typeface="Arial Unicode MS" pitchFamily="8" charset="0"/>
                </a:rPr>
                <a:t>- 400,-</a:t>
              </a:r>
            </a:p>
          </p:txBody>
        </p:sp>
        <p:sp>
          <p:nvSpPr>
            <p:cNvPr id="87108" name="Rectangle 32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541" y="2958"/>
              <a:ext cx="687" cy="6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endParaRPr lang="es-ES_tradnl"/>
            </a:p>
          </p:txBody>
        </p:sp>
        <p:sp>
          <p:nvSpPr>
            <p:cNvPr id="87109" name="Freeform 33" descr="Geldsack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684" y="2986"/>
              <a:ext cx="401" cy="629"/>
            </a:xfrm>
            <a:custGeom>
              <a:avLst/>
              <a:gdLst>
                <a:gd name="T0" fmla="*/ 2 w 520"/>
                <a:gd name="T1" fmla="*/ 33 h 816"/>
                <a:gd name="T2" fmla="*/ 2 w 520"/>
                <a:gd name="T3" fmla="*/ 30 h 816"/>
                <a:gd name="T4" fmla="*/ 2 w 520"/>
                <a:gd name="T5" fmla="*/ 26 h 816"/>
                <a:gd name="T6" fmla="*/ 2 w 520"/>
                <a:gd name="T7" fmla="*/ 25 h 816"/>
                <a:gd name="T8" fmla="*/ 2 w 520"/>
                <a:gd name="T9" fmla="*/ 23 h 816"/>
                <a:gd name="T10" fmla="*/ 2 w 520"/>
                <a:gd name="T11" fmla="*/ 22 h 816"/>
                <a:gd name="T12" fmla="*/ 3 w 520"/>
                <a:gd name="T13" fmla="*/ 20 h 816"/>
                <a:gd name="T14" fmla="*/ 4 w 520"/>
                <a:gd name="T15" fmla="*/ 19 h 816"/>
                <a:gd name="T16" fmla="*/ 4 w 520"/>
                <a:gd name="T17" fmla="*/ 17 h 816"/>
                <a:gd name="T18" fmla="*/ 4 w 520"/>
                <a:gd name="T19" fmla="*/ 15 h 816"/>
                <a:gd name="T20" fmla="*/ 6 w 520"/>
                <a:gd name="T21" fmla="*/ 13 h 816"/>
                <a:gd name="T22" fmla="*/ 7 w 520"/>
                <a:gd name="T23" fmla="*/ 12 h 816"/>
                <a:gd name="T24" fmla="*/ 9 w 520"/>
                <a:gd name="T25" fmla="*/ 9 h 816"/>
                <a:gd name="T26" fmla="*/ 10 w 520"/>
                <a:gd name="T27" fmla="*/ 8 h 816"/>
                <a:gd name="T28" fmla="*/ 11 w 520"/>
                <a:gd name="T29" fmla="*/ 5 h 816"/>
                <a:gd name="T30" fmla="*/ 12 w 520"/>
                <a:gd name="T31" fmla="*/ 2 h 816"/>
                <a:gd name="T32" fmla="*/ 13 w 520"/>
                <a:gd name="T33" fmla="*/ 2 h 816"/>
                <a:gd name="T34" fmla="*/ 15 w 520"/>
                <a:gd name="T35" fmla="*/ 2 h 816"/>
                <a:gd name="T36" fmla="*/ 16 w 520"/>
                <a:gd name="T37" fmla="*/ 0 h 816"/>
                <a:gd name="T38" fmla="*/ 21 w 520"/>
                <a:gd name="T39" fmla="*/ 4 h 816"/>
                <a:gd name="T40" fmla="*/ 19 w 520"/>
                <a:gd name="T41" fmla="*/ 7 h 816"/>
                <a:gd name="T42" fmla="*/ 18 w 520"/>
                <a:gd name="T43" fmla="*/ 9 h 816"/>
                <a:gd name="T44" fmla="*/ 16 w 520"/>
                <a:gd name="T45" fmla="*/ 9 h 816"/>
                <a:gd name="T46" fmla="*/ 15 w 520"/>
                <a:gd name="T47" fmla="*/ 10 h 816"/>
                <a:gd name="T48" fmla="*/ 17 w 520"/>
                <a:gd name="T49" fmla="*/ 12 h 816"/>
                <a:gd name="T50" fmla="*/ 17 w 520"/>
                <a:gd name="T51" fmla="*/ 13 h 816"/>
                <a:gd name="T52" fmla="*/ 17 w 520"/>
                <a:gd name="T53" fmla="*/ 15 h 816"/>
                <a:gd name="T54" fmla="*/ 16 w 520"/>
                <a:gd name="T55" fmla="*/ 17 h 816"/>
                <a:gd name="T56" fmla="*/ 17 w 520"/>
                <a:gd name="T57" fmla="*/ 21 h 816"/>
                <a:gd name="T58" fmla="*/ 19 w 520"/>
                <a:gd name="T59" fmla="*/ 22 h 816"/>
                <a:gd name="T60" fmla="*/ 19 w 520"/>
                <a:gd name="T61" fmla="*/ 22 h 816"/>
                <a:gd name="T62" fmla="*/ 19 w 520"/>
                <a:gd name="T63" fmla="*/ 25 h 816"/>
                <a:gd name="T64" fmla="*/ 21 w 520"/>
                <a:gd name="T65" fmla="*/ 27 h 816"/>
                <a:gd name="T66" fmla="*/ 21 w 520"/>
                <a:gd name="T67" fmla="*/ 30 h 816"/>
                <a:gd name="T68" fmla="*/ 22 w 520"/>
                <a:gd name="T69" fmla="*/ 32 h 816"/>
                <a:gd name="T70" fmla="*/ 22 w 520"/>
                <a:gd name="T71" fmla="*/ 33 h 816"/>
                <a:gd name="T72" fmla="*/ 22 w 520"/>
                <a:gd name="T73" fmla="*/ 35 h 816"/>
                <a:gd name="T74" fmla="*/ 18 w 520"/>
                <a:gd name="T75" fmla="*/ 35 h 816"/>
                <a:gd name="T76" fmla="*/ 15 w 520"/>
                <a:gd name="T77" fmla="*/ 35 h 816"/>
                <a:gd name="T78" fmla="*/ 12 w 520"/>
                <a:gd name="T79" fmla="*/ 36 h 816"/>
                <a:gd name="T80" fmla="*/ 7 w 520"/>
                <a:gd name="T81" fmla="*/ 36 h 816"/>
                <a:gd name="T82" fmla="*/ 2 w 520"/>
                <a:gd name="T83" fmla="*/ 35 h 8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20"/>
                <a:gd name="T127" fmla="*/ 0 h 816"/>
                <a:gd name="T128" fmla="*/ 520 w 520"/>
                <a:gd name="T129" fmla="*/ 816 h 8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20" h="816">
                  <a:moveTo>
                    <a:pt x="0" y="784"/>
                  </a:moveTo>
                  <a:lnTo>
                    <a:pt x="12" y="756"/>
                  </a:lnTo>
                  <a:lnTo>
                    <a:pt x="16" y="716"/>
                  </a:lnTo>
                  <a:lnTo>
                    <a:pt x="16" y="672"/>
                  </a:lnTo>
                  <a:lnTo>
                    <a:pt x="16" y="616"/>
                  </a:lnTo>
                  <a:lnTo>
                    <a:pt x="16" y="596"/>
                  </a:lnTo>
                  <a:lnTo>
                    <a:pt x="20" y="584"/>
                  </a:lnTo>
                  <a:lnTo>
                    <a:pt x="20" y="564"/>
                  </a:lnTo>
                  <a:lnTo>
                    <a:pt x="20" y="544"/>
                  </a:lnTo>
                  <a:lnTo>
                    <a:pt x="36" y="524"/>
                  </a:lnTo>
                  <a:lnTo>
                    <a:pt x="44" y="500"/>
                  </a:lnTo>
                  <a:lnTo>
                    <a:pt x="60" y="484"/>
                  </a:lnTo>
                  <a:lnTo>
                    <a:pt x="68" y="468"/>
                  </a:lnTo>
                  <a:lnTo>
                    <a:pt x="68" y="456"/>
                  </a:lnTo>
                  <a:lnTo>
                    <a:pt x="76" y="440"/>
                  </a:lnTo>
                  <a:lnTo>
                    <a:pt x="88" y="420"/>
                  </a:lnTo>
                  <a:lnTo>
                    <a:pt x="100" y="404"/>
                  </a:lnTo>
                  <a:lnTo>
                    <a:pt x="100" y="380"/>
                  </a:lnTo>
                  <a:lnTo>
                    <a:pt x="108" y="368"/>
                  </a:lnTo>
                  <a:lnTo>
                    <a:pt x="100" y="348"/>
                  </a:lnTo>
                  <a:lnTo>
                    <a:pt x="124" y="316"/>
                  </a:lnTo>
                  <a:lnTo>
                    <a:pt x="136" y="292"/>
                  </a:lnTo>
                  <a:lnTo>
                    <a:pt x="148" y="280"/>
                  </a:lnTo>
                  <a:lnTo>
                    <a:pt x="156" y="268"/>
                  </a:lnTo>
                  <a:lnTo>
                    <a:pt x="176" y="248"/>
                  </a:lnTo>
                  <a:lnTo>
                    <a:pt x="192" y="220"/>
                  </a:lnTo>
                  <a:lnTo>
                    <a:pt x="212" y="200"/>
                  </a:lnTo>
                  <a:lnTo>
                    <a:pt x="224" y="172"/>
                  </a:lnTo>
                  <a:lnTo>
                    <a:pt x="236" y="148"/>
                  </a:lnTo>
                  <a:lnTo>
                    <a:pt x="244" y="120"/>
                  </a:lnTo>
                  <a:lnTo>
                    <a:pt x="260" y="84"/>
                  </a:lnTo>
                  <a:lnTo>
                    <a:pt x="276" y="52"/>
                  </a:lnTo>
                  <a:lnTo>
                    <a:pt x="296" y="28"/>
                  </a:lnTo>
                  <a:lnTo>
                    <a:pt x="304" y="16"/>
                  </a:lnTo>
                  <a:lnTo>
                    <a:pt x="324" y="32"/>
                  </a:lnTo>
                  <a:lnTo>
                    <a:pt x="340" y="32"/>
                  </a:lnTo>
                  <a:lnTo>
                    <a:pt x="352" y="20"/>
                  </a:lnTo>
                  <a:lnTo>
                    <a:pt x="372" y="0"/>
                  </a:lnTo>
                  <a:lnTo>
                    <a:pt x="424" y="68"/>
                  </a:lnTo>
                  <a:lnTo>
                    <a:pt x="480" y="84"/>
                  </a:lnTo>
                  <a:lnTo>
                    <a:pt x="452" y="124"/>
                  </a:lnTo>
                  <a:lnTo>
                    <a:pt x="424" y="156"/>
                  </a:lnTo>
                  <a:lnTo>
                    <a:pt x="400" y="184"/>
                  </a:lnTo>
                  <a:lnTo>
                    <a:pt x="400" y="208"/>
                  </a:lnTo>
                  <a:lnTo>
                    <a:pt x="384" y="216"/>
                  </a:lnTo>
                  <a:lnTo>
                    <a:pt x="360" y="220"/>
                  </a:lnTo>
                  <a:lnTo>
                    <a:pt x="348" y="224"/>
                  </a:lnTo>
                  <a:lnTo>
                    <a:pt x="348" y="236"/>
                  </a:lnTo>
                  <a:lnTo>
                    <a:pt x="364" y="240"/>
                  </a:lnTo>
                  <a:lnTo>
                    <a:pt x="380" y="260"/>
                  </a:lnTo>
                  <a:lnTo>
                    <a:pt x="380" y="284"/>
                  </a:lnTo>
                  <a:lnTo>
                    <a:pt x="376" y="296"/>
                  </a:lnTo>
                  <a:lnTo>
                    <a:pt x="380" y="316"/>
                  </a:lnTo>
                  <a:lnTo>
                    <a:pt x="376" y="344"/>
                  </a:lnTo>
                  <a:lnTo>
                    <a:pt x="368" y="364"/>
                  </a:lnTo>
                  <a:lnTo>
                    <a:pt x="364" y="396"/>
                  </a:lnTo>
                  <a:lnTo>
                    <a:pt x="360" y="412"/>
                  </a:lnTo>
                  <a:lnTo>
                    <a:pt x="384" y="472"/>
                  </a:lnTo>
                  <a:lnTo>
                    <a:pt x="396" y="472"/>
                  </a:lnTo>
                  <a:lnTo>
                    <a:pt x="420" y="488"/>
                  </a:lnTo>
                  <a:lnTo>
                    <a:pt x="436" y="496"/>
                  </a:lnTo>
                  <a:lnTo>
                    <a:pt x="448" y="508"/>
                  </a:lnTo>
                  <a:lnTo>
                    <a:pt x="452" y="528"/>
                  </a:lnTo>
                  <a:lnTo>
                    <a:pt x="452" y="556"/>
                  </a:lnTo>
                  <a:lnTo>
                    <a:pt x="464" y="592"/>
                  </a:lnTo>
                  <a:lnTo>
                    <a:pt x="468" y="620"/>
                  </a:lnTo>
                  <a:lnTo>
                    <a:pt x="464" y="644"/>
                  </a:lnTo>
                  <a:lnTo>
                    <a:pt x="472" y="672"/>
                  </a:lnTo>
                  <a:lnTo>
                    <a:pt x="480" y="724"/>
                  </a:lnTo>
                  <a:lnTo>
                    <a:pt x="484" y="736"/>
                  </a:lnTo>
                  <a:lnTo>
                    <a:pt x="496" y="732"/>
                  </a:lnTo>
                  <a:lnTo>
                    <a:pt x="512" y="748"/>
                  </a:lnTo>
                  <a:lnTo>
                    <a:pt x="520" y="768"/>
                  </a:lnTo>
                  <a:lnTo>
                    <a:pt x="508" y="780"/>
                  </a:lnTo>
                  <a:lnTo>
                    <a:pt x="440" y="796"/>
                  </a:lnTo>
                  <a:lnTo>
                    <a:pt x="408" y="804"/>
                  </a:lnTo>
                  <a:lnTo>
                    <a:pt x="376" y="816"/>
                  </a:lnTo>
                  <a:lnTo>
                    <a:pt x="352" y="808"/>
                  </a:lnTo>
                  <a:lnTo>
                    <a:pt x="304" y="808"/>
                  </a:lnTo>
                  <a:lnTo>
                    <a:pt x="260" y="816"/>
                  </a:lnTo>
                  <a:lnTo>
                    <a:pt x="240" y="816"/>
                  </a:lnTo>
                  <a:lnTo>
                    <a:pt x="164" y="816"/>
                  </a:lnTo>
                  <a:lnTo>
                    <a:pt x="72" y="816"/>
                  </a:lnTo>
                  <a:lnTo>
                    <a:pt x="20" y="808"/>
                  </a:lnTo>
                  <a:lnTo>
                    <a:pt x="0" y="784"/>
                  </a:lnTo>
                  <a:close/>
                </a:path>
              </a:pathLst>
            </a:custGeom>
            <a:blipFill dpi="0" rotWithShape="0">
              <a:blip r:embed="rId56"/>
              <a:srcRect/>
              <a:stretch>
                <a:fillRect/>
              </a:stretch>
            </a:blipFill>
            <a:ln w="12700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5940425" y="5846763"/>
            <a:ext cx="1368425" cy="327025"/>
          </a:xfrm>
          <a:prstGeom prst="rightArrow">
            <a:avLst>
              <a:gd name="adj1" fmla="val 50000"/>
              <a:gd name="adj2" fmla="val 104612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87046" name="Rectangle 35"/>
          <p:cNvSpPr>
            <a:spLocks noChangeArrowheads="1"/>
          </p:cNvSpPr>
          <p:nvPr/>
        </p:nvSpPr>
        <p:spPr bwMode="auto">
          <a:xfrm>
            <a:off x="527050" y="1549400"/>
            <a:ext cx="8509000" cy="1519238"/>
          </a:xfrm>
          <a:prstGeom prst="rect">
            <a:avLst/>
          </a:prstGeom>
          <a:solidFill>
            <a:srgbClr val="E4E3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87047" name="Text Box 3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9300" y="1717675"/>
            <a:ext cx="25558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Criterios de selección</a:t>
            </a:r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87048" name="Picture 38" descr="j0205466"/>
          <p:cNvPicPr>
            <a:picLocks noChangeAspect="1" noChangeArrowheads="1"/>
          </p:cNvPicPr>
          <p:nvPr/>
        </p:nvPicPr>
        <p:blipFill>
          <a:blip r:embed="rId57"/>
          <a:srcRect/>
          <a:stretch>
            <a:fillRect/>
          </a:stretch>
        </p:blipFill>
        <p:spPr bwMode="auto">
          <a:xfrm>
            <a:off x="7170738" y="4578350"/>
            <a:ext cx="18192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9" name="Rectangle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73150" y="5626100"/>
            <a:ext cx="601663" cy="106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700">
                <a:solidFill>
                  <a:srgbClr val="000000"/>
                </a:solidFill>
              </a:rPr>
              <a:t>Deutsche Bank</a:t>
            </a:r>
            <a:endParaRPr lang="en-US" sz="700">
              <a:solidFill>
                <a:srgbClr val="000000"/>
              </a:solidFill>
            </a:endParaRPr>
          </a:p>
        </p:txBody>
      </p:sp>
      <p:sp>
        <p:nvSpPr>
          <p:cNvPr id="87050" name="Rectangle 4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79488" y="6056313"/>
            <a:ext cx="42862" cy="7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500">
                <a:solidFill>
                  <a:srgbClr val="000000"/>
                </a:solidFill>
              </a:rPr>
              <a:t>A</a:t>
            </a:r>
            <a:endParaRPr lang="en-US" sz="500">
              <a:solidFill>
                <a:srgbClr val="000000"/>
              </a:solidFill>
            </a:endParaRPr>
          </a:p>
        </p:txBody>
      </p:sp>
      <p:sp>
        <p:nvSpPr>
          <p:cNvPr id="87051" name="Rectangle 4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2313" y="6451600"/>
            <a:ext cx="1819275" cy="49213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s-ES" sz="400" b="1">
                <a:solidFill>
                  <a:srgbClr val="FFFFFF"/>
                </a:solidFill>
              </a:rPr>
              <a:t>El texto impreso no puede modificarse ni tacharse.</a:t>
            </a:r>
            <a:endParaRPr lang="en-US" sz="400" b="1">
              <a:solidFill>
                <a:srgbClr val="FFFFFF"/>
              </a:solidFill>
            </a:endParaRPr>
          </a:p>
        </p:txBody>
      </p:sp>
      <p:sp>
        <p:nvSpPr>
          <p:cNvPr id="87052" name="Rectangle 4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76338" y="6500813"/>
            <a:ext cx="365125" cy="49212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s-ES" sz="500">
                <a:solidFill>
                  <a:srgbClr val="FFFFFF"/>
                </a:solidFill>
              </a:rPr>
              <a:t>Nºcuenta</a:t>
            </a:r>
            <a:endParaRPr lang="en-US" sz="500">
              <a:solidFill>
                <a:srgbClr val="FFFFFF"/>
              </a:solidFill>
            </a:endParaRPr>
          </a:p>
        </p:txBody>
      </p:sp>
      <p:sp>
        <p:nvSpPr>
          <p:cNvPr id="87053" name="Rectangle 4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36650" y="6511925"/>
            <a:ext cx="42863" cy="7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500">
                <a:solidFill>
                  <a:srgbClr val="000000"/>
                </a:solidFill>
              </a:rPr>
              <a:t>X</a:t>
            </a:r>
            <a:endParaRPr lang="en-US" sz="500">
              <a:solidFill>
                <a:srgbClr val="000000"/>
              </a:solidFill>
            </a:endParaRPr>
          </a:p>
        </p:txBody>
      </p:sp>
      <p:sp>
        <p:nvSpPr>
          <p:cNvPr id="87054" name="Rectangle 4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46225" y="6511925"/>
            <a:ext cx="42863" cy="7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500">
                <a:solidFill>
                  <a:srgbClr val="000000"/>
                </a:solidFill>
              </a:rPr>
              <a:t>X</a:t>
            </a:r>
            <a:endParaRPr lang="en-US" sz="500">
              <a:solidFill>
                <a:srgbClr val="000000"/>
              </a:solidFill>
            </a:endParaRPr>
          </a:p>
        </p:txBody>
      </p:sp>
      <p:sp>
        <p:nvSpPr>
          <p:cNvPr id="87055" name="Rectangle 4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66900" y="6511925"/>
            <a:ext cx="42863" cy="7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500">
                <a:solidFill>
                  <a:srgbClr val="000000"/>
                </a:solidFill>
              </a:rPr>
              <a:t>X</a:t>
            </a:r>
            <a:endParaRPr lang="en-US" sz="500">
              <a:solidFill>
                <a:srgbClr val="000000"/>
              </a:solidFill>
            </a:endParaRPr>
          </a:p>
        </p:txBody>
      </p:sp>
      <p:sp>
        <p:nvSpPr>
          <p:cNvPr id="87056" name="Rectangle 4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76475" y="6511925"/>
            <a:ext cx="42863" cy="7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500">
                <a:solidFill>
                  <a:srgbClr val="000000"/>
                </a:solidFill>
              </a:rPr>
              <a:t>X</a:t>
            </a:r>
            <a:endParaRPr lang="en-US" sz="500">
              <a:solidFill>
                <a:srgbClr val="000000"/>
              </a:solidFill>
            </a:endParaRPr>
          </a:p>
        </p:txBody>
      </p:sp>
      <p:sp>
        <p:nvSpPr>
          <p:cNvPr id="87057" name="Rectangle 4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89025" y="5764213"/>
            <a:ext cx="544513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s-ES" sz="1000" b="1">
                <a:solidFill>
                  <a:srgbClr val="000000"/>
                </a:solidFill>
                <a:latin typeface="Arial Unicode MS" pitchFamily="8" charset="0"/>
              </a:rPr>
              <a:t>- </a:t>
            </a:r>
            <a:r>
              <a:rPr lang="es-ES" sz="500" b="1">
                <a:solidFill>
                  <a:srgbClr val="000000"/>
                </a:solidFill>
                <a:latin typeface="Arial Unicode MS" pitchFamily="8" charset="0"/>
              </a:rPr>
              <a:t>Cuatrocientos</a:t>
            </a:r>
            <a:r>
              <a:rPr lang="es-ES" sz="1000" b="1">
                <a:solidFill>
                  <a:srgbClr val="000000"/>
                </a:solidFill>
                <a:latin typeface="Arial Unicode MS" pitchFamily="8" charset="0"/>
              </a:rPr>
              <a:t> -</a:t>
            </a:r>
            <a:endParaRPr lang="en-US" sz="1000" b="1">
              <a:solidFill>
                <a:srgbClr val="000000"/>
              </a:solidFill>
              <a:latin typeface="Arial Unicode MS" pitchFamily="8" charset="0"/>
            </a:endParaRPr>
          </a:p>
        </p:txBody>
      </p:sp>
      <p:sp>
        <p:nvSpPr>
          <p:cNvPr id="87058" name="Text Box 4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20763" y="5727700"/>
            <a:ext cx="1223962" cy="825500"/>
          </a:xfrm>
          <a:prstGeom prst="rect">
            <a:avLst/>
          </a:prstGeom>
          <a:solidFill>
            <a:schemeClr val="bg1">
              <a:alpha val="50195"/>
            </a:schemeClr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rgbClr val="000000"/>
                </a:solidFill>
              </a:rPr>
              <a:t>Impresión de cheques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48" name="AutoShape 49"/>
          <p:cNvSpPr>
            <a:spLocks noChangeArrowheads="1"/>
          </p:cNvSpPr>
          <p:nvPr/>
        </p:nvSpPr>
        <p:spPr bwMode="auto">
          <a:xfrm>
            <a:off x="4516438" y="4376738"/>
            <a:ext cx="555625" cy="555625"/>
          </a:xfrm>
          <a:prstGeom prst="down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pic>
        <p:nvPicPr>
          <p:cNvPr id="87060" name="Picture 50" descr="Liste"/>
          <p:cNvPicPr>
            <a:picLocks noChangeAspect="1" noChangeArrowheads="1"/>
          </p:cNvPicPr>
          <p:nvPr/>
        </p:nvPicPr>
        <p:blipFill>
          <a:blip r:embed="rId58"/>
          <a:srcRect/>
          <a:stretch>
            <a:fillRect/>
          </a:stretch>
        </p:blipFill>
        <p:spPr bwMode="auto">
          <a:xfrm>
            <a:off x="755650" y="3454400"/>
            <a:ext cx="1812925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61" name="Text Box 5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00113" y="3670300"/>
            <a:ext cx="1512887" cy="1155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180975" indent="-180975">
              <a:buClr>
                <a:schemeClr val="hlink"/>
              </a:buClr>
              <a:buFont typeface="Wingdings" pitchFamily="8" charset="2"/>
              <a:buChar char="l"/>
            </a:pPr>
            <a:r>
              <a:rPr lang="es-ES" sz="1400" b="1">
                <a:solidFill>
                  <a:srgbClr val="000000"/>
                </a:solidFill>
              </a:rPr>
              <a:t>Impresión de informes</a:t>
            </a:r>
            <a:endParaRPr lang="en-US" sz="1400" b="1"/>
          </a:p>
          <a:p>
            <a:pPr marL="180975" indent="-180975">
              <a:buClr>
                <a:schemeClr val="hlink"/>
              </a:buClr>
              <a:buFont typeface="Wingdings" pitchFamily="8" charset="2"/>
              <a:buChar char="l"/>
            </a:pPr>
            <a:endParaRPr lang="en-US" sz="1400" b="1"/>
          </a:p>
          <a:p>
            <a:pPr marL="180975" indent="-180975">
              <a:buClr>
                <a:schemeClr val="hlink"/>
              </a:buClr>
              <a:buFont typeface="Wingdings" pitchFamily="8" charset="2"/>
              <a:buChar char="l"/>
            </a:pPr>
            <a:r>
              <a:rPr lang="es-ES" sz="1400" b="1">
                <a:solidFill>
                  <a:srgbClr val="000000"/>
                </a:solidFill>
              </a:rPr>
              <a:t>Impresión de documentos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87062" name="Text Box 5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40425" y="5399088"/>
            <a:ext cx="1368425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Transferencia bancaria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52" name="Oval 54"/>
          <p:cNvSpPr>
            <a:spLocks noChangeArrowheads="1"/>
          </p:cNvSpPr>
          <p:nvPr/>
        </p:nvSpPr>
        <p:spPr bwMode="auto">
          <a:xfrm>
            <a:off x="3706813" y="3548063"/>
            <a:ext cx="2176462" cy="165100"/>
          </a:xfrm>
          <a:prstGeom prst="ellipse">
            <a:avLst/>
          </a:prstGeom>
          <a:gradFill rotWithShape="0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53" name="AutoShape 55"/>
          <p:cNvSpPr>
            <a:spLocks noChangeArrowheads="1"/>
          </p:cNvSpPr>
          <p:nvPr/>
        </p:nvSpPr>
        <p:spPr bwMode="auto">
          <a:xfrm>
            <a:off x="4516438" y="3038475"/>
            <a:ext cx="555625" cy="555625"/>
          </a:xfrm>
          <a:prstGeom prst="down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54" name="AutoShape 56"/>
          <p:cNvSpPr>
            <a:spLocks noChangeArrowheads="1"/>
          </p:cNvSpPr>
          <p:nvPr/>
        </p:nvSpPr>
        <p:spPr bwMode="auto">
          <a:xfrm>
            <a:off x="5626100" y="2193925"/>
            <a:ext cx="1350963" cy="661988"/>
          </a:xfrm>
          <a:prstGeom prst="rightArrowCallout">
            <a:avLst>
              <a:gd name="adj1" fmla="val 25176"/>
              <a:gd name="adj2" fmla="val 50000"/>
              <a:gd name="adj3" fmla="val 19822"/>
              <a:gd name="adj4" fmla="val 9028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87066" name="Text Box 5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19738" y="2146300"/>
            <a:ext cx="1350962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Parámetros de documento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56" name="AutoShape 58"/>
          <p:cNvSpPr>
            <a:spLocks noChangeArrowheads="1"/>
          </p:cNvSpPr>
          <p:nvPr/>
        </p:nvSpPr>
        <p:spPr bwMode="auto">
          <a:xfrm>
            <a:off x="3378200" y="2193925"/>
            <a:ext cx="2247900" cy="661988"/>
          </a:xfrm>
          <a:prstGeom prst="rightArrowCallout">
            <a:avLst>
              <a:gd name="adj1" fmla="val 25176"/>
              <a:gd name="adj2" fmla="val 50000"/>
              <a:gd name="adj3" fmla="val 26615"/>
              <a:gd name="adj4" fmla="val 92162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87068" name="Text Box 5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271838" y="2146300"/>
            <a:ext cx="2190750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Interlocutores comerciales: </a:t>
            </a:r>
            <a:br>
              <a:rPr lang="es-ES" sz="1400" b="1">
                <a:solidFill>
                  <a:srgbClr val="000000"/>
                </a:solidFill>
              </a:rPr>
            </a:br>
            <a:r>
              <a:rPr lang="es-ES" sz="1400" b="1">
                <a:solidFill>
                  <a:srgbClr val="000000"/>
                </a:solidFill>
              </a:rPr>
              <a:t>Criterios de selección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58" name="AutoShape 6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911350" y="2193925"/>
            <a:ext cx="1455738" cy="661988"/>
          </a:xfrm>
          <a:prstGeom prst="rightArrowCallout">
            <a:avLst>
              <a:gd name="adj1" fmla="val 25176"/>
              <a:gd name="adj2" fmla="val 50000"/>
              <a:gd name="adj3" fmla="val 20545"/>
              <a:gd name="adj4" fmla="val 9065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59" name="Text Box 6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912938" y="2203450"/>
            <a:ext cx="1290637" cy="51752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ES" sz="1400" b="1">
                <a:solidFill>
                  <a:srgbClr val="000000"/>
                </a:solidFill>
                <a:latin typeface="Arial" charset="0"/>
              </a:rPr>
              <a:t>Parámetros generales</a:t>
            </a:r>
            <a:endParaRPr lang="en-US" sz="14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AutoShape 62"/>
          <p:cNvSpPr>
            <a:spLocks noChangeArrowheads="1"/>
          </p:cNvSpPr>
          <p:nvPr/>
        </p:nvSpPr>
        <p:spPr bwMode="auto">
          <a:xfrm>
            <a:off x="749300" y="2193925"/>
            <a:ext cx="1133475" cy="661988"/>
          </a:xfrm>
          <a:prstGeom prst="rightArrowCallout">
            <a:avLst>
              <a:gd name="adj1" fmla="val 25176"/>
              <a:gd name="adj2" fmla="val 50000"/>
              <a:gd name="adj3" fmla="val 15997"/>
              <a:gd name="adj4" fmla="val 9065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61" name="Text Box 6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58813" y="2203450"/>
            <a:ext cx="998537" cy="7302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ES" sz="1400" b="1">
                <a:solidFill>
                  <a:srgbClr val="000000"/>
                </a:solidFill>
                <a:latin typeface="Arial" charset="0"/>
              </a:rPr>
              <a:t>Opciones del asistente</a:t>
            </a:r>
            <a:endParaRPr lang="en-US" sz="14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AutoShape 64"/>
          <p:cNvSpPr>
            <a:spLocks noChangeArrowheads="1"/>
          </p:cNvSpPr>
          <p:nvPr/>
        </p:nvSpPr>
        <p:spPr bwMode="auto">
          <a:xfrm>
            <a:off x="6985000" y="2203450"/>
            <a:ext cx="2014538" cy="661988"/>
          </a:xfrm>
          <a:prstGeom prst="rightArrowCallout">
            <a:avLst>
              <a:gd name="adj1" fmla="val 25176"/>
              <a:gd name="adj2" fmla="val 50000"/>
              <a:gd name="adj3" fmla="val 23852"/>
              <a:gd name="adj4" fmla="val 92162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87074" name="Text Box 6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878638" y="2147888"/>
            <a:ext cx="2014537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r>
              <a:rPr lang="es-ES" sz="1400" b="1">
                <a:solidFill>
                  <a:srgbClr val="000000"/>
                </a:solidFill>
              </a:rPr>
              <a:t>Vía de pago: </a:t>
            </a:r>
            <a:br>
              <a:rPr lang="es-ES" sz="1400" b="1">
                <a:solidFill>
                  <a:srgbClr val="000000"/>
                </a:solidFill>
              </a:rPr>
            </a:br>
            <a:r>
              <a:rPr lang="es-ES" sz="1400" b="1">
                <a:solidFill>
                  <a:srgbClr val="000000"/>
                </a:solidFill>
              </a:rPr>
              <a:t>Criterios de selección</a:t>
            </a:r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64" name="AutoShape 66"/>
          <p:cNvSpPr>
            <a:spLocks noChangeArrowheads="1"/>
          </p:cNvSpPr>
          <p:nvPr/>
        </p:nvSpPr>
        <p:spPr bwMode="auto">
          <a:xfrm rot="1477906" flipH="1">
            <a:off x="2459038" y="5002213"/>
            <a:ext cx="1304925" cy="327025"/>
          </a:xfrm>
          <a:prstGeom prst="rightArrow">
            <a:avLst>
              <a:gd name="adj1" fmla="val 50000"/>
              <a:gd name="adj2" fmla="val 99757"/>
            </a:avLst>
          </a:prstGeom>
          <a:gradFill rotWithShape="0">
            <a:gsLst>
              <a:gs pos="0">
                <a:schemeClr val="bg2">
                  <a:gamma/>
                  <a:shade val="75686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65" name="AutoShape 67"/>
          <p:cNvSpPr>
            <a:spLocks noChangeArrowheads="1"/>
          </p:cNvSpPr>
          <p:nvPr/>
        </p:nvSpPr>
        <p:spPr bwMode="auto">
          <a:xfrm flipH="1">
            <a:off x="2266950" y="5846763"/>
            <a:ext cx="1368425" cy="327025"/>
          </a:xfrm>
          <a:prstGeom prst="rightArrow">
            <a:avLst>
              <a:gd name="adj1" fmla="val 50000"/>
              <a:gd name="adj2" fmla="val 104612"/>
            </a:avLst>
          </a:prstGeom>
          <a:gradFill rotWithShape="0">
            <a:gsLst>
              <a:gs pos="0">
                <a:schemeClr val="bg2">
                  <a:gamma/>
                  <a:shade val="75686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pic>
        <p:nvPicPr>
          <p:cNvPr id="87077" name="Picture 68" descr="Payment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59">
            <a:lum bright="6000"/>
          </a:blip>
          <a:srcRect/>
          <a:stretch>
            <a:fillRect/>
          </a:stretch>
        </p:blipFill>
        <p:spPr bwMode="auto">
          <a:xfrm>
            <a:off x="3582988" y="4967288"/>
            <a:ext cx="24225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78" name="Text Box 6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29013" y="5118100"/>
            <a:ext cx="25050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Documentos de pago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87079" name="Text Box 7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640263" y="6134100"/>
            <a:ext cx="3079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de-DE" b="1">
                <a:solidFill>
                  <a:srgbClr val="8ABBD0"/>
                </a:solidFill>
              </a:rPr>
              <a:t>$</a:t>
            </a:r>
            <a:endParaRPr lang="en-US" b="1">
              <a:solidFill>
                <a:srgbClr val="8ABBD0"/>
              </a:solidFill>
            </a:endParaRPr>
          </a:p>
        </p:txBody>
      </p:sp>
      <p:sp>
        <p:nvSpPr>
          <p:cNvPr id="87080" name="Text Box 7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037388" y="4365625"/>
            <a:ext cx="2046287" cy="6413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000000"/>
                </a:solidFill>
              </a:rPr>
              <a:t>Cuaderno bancario</a:t>
            </a:r>
            <a:endParaRPr 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 txBox="1">
            <a:spLocks/>
          </p:cNvSpPr>
          <p:nvPr/>
        </p:nvSpPr>
        <p:spPr bwMode="auto">
          <a:xfrm>
            <a:off x="857250" y="2357438"/>
            <a:ext cx="756602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Cuando ejecutamos el proceso final, el sistema crea autom</a:t>
            </a:r>
            <a:r>
              <a:rPr lang="es-ES" sz="3200">
                <a:solidFill>
                  <a:srgbClr val="000000"/>
                </a:solidFill>
                <a:latin typeface="Eras Medium ITC" pitchFamily="34" charset="0"/>
              </a:rPr>
              <a:t>á</a:t>
            </a: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ticamente los documentos de cobro o pago de las recomendaciones aceptadas.</a:t>
            </a:r>
            <a:endParaRPr lang="en-US" sz="3200">
              <a:solidFill>
                <a:srgbClr val="000000"/>
              </a:solidFill>
              <a:latin typeface="Tahoma" pitchFamily="8" charset="0"/>
            </a:endParaRPr>
          </a:p>
        </p:txBody>
      </p:sp>
      <p:sp>
        <p:nvSpPr>
          <p:cNvPr id="89091" name="Line 3"/>
          <p:cNvSpPr>
            <a:spLocks noChangeShapeType="1"/>
          </p:cNvSpPr>
          <p:nvPr/>
        </p:nvSpPr>
        <p:spPr bwMode="auto">
          <a:xfrm>
            <a:off x="714375" y="1643063"/>
            <a:ext cx="806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00063" y="714375"/>
            <a:ext cx="8501062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0" tIns="0" rIns="0" bIns="0" anchor="ctr">
            <a:prstTxWarp prst="textNoShape">
              <a:avLst/>
            </a:prstTxWarp>
          </a:bodyPr>
          <a:lstStyle/>
          <a:p>
            <a:pPr marL="342900" indent="-342900" defTabSz="-13873163">
              <a:defRPr/>
            </a:pPr>
            <a:r>
              <a:rPr lang="es-ES" sz="43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El asistente de Cobros y Pagos (2)</a:t>
            </a:r>
            <a:endParaRPr lang="en-US" sz="4300" b="1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Eras Medium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42875" y="428625"/>
            <a:ext cx="8929688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Reclamaciones de facturas a clientes</a:t>
            </a:r>
          </a:p>
        </p:txBody>
      </p:sp>
      <p:sp>
        <p:nvSpPr>
          <p:cNvPr id="91139" name="Rectangle 3"/>
          <p:cNvSpPr txBox="1">
            <a:spLocks/>
          </p:cNvSpPr>
          <p:nvPr/>
        </p:nvSpPr>
        <p:spPr bwMode="auto">
          <a:xfrm>
            <a:off x="863600" y="1714500"/>
            <a:ext cx="74945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Se utiliza para realizar reclamaciones automáticas a los clientes cuando no pagan sus facturas a tiempo.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32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200">
                <a:solidFill>
                  <a:srgbClr val="000000"/>
                </a:solidFill>
                <a:latin typeface="Tahoma" pitchFamily="8" charset="0"/>
              </a:rPr>
              <a:t>Consiste en enviar al cliente una carta (varios niveles) en la cual se reflejan las facturas pendientes, los importes y los vencimientos.</a:t>
            </a:r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85750" y="1500188"/>
            <a:ext cx="860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 txBox="1">
            <a:spLocks/>
          </p:cNvSpPr>
          <p:nvPr/>
        </p:nvSpPr>
        <p:spPr bwMode="auto">
          <a:xfrm>
            <a:off x="533400" y="1500188"/>
            <a:ext cx="78581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Cuando se inicia el asistente de reclamaci</a:t>
            </a:r>
            <a:r>
              <a:rPr lang="es-ES" sz="2600">
                <a:solidFill>
                  <a:srgbClr val="000000"/>
                </a:solidFill>
                <a:latin typeface="Eras Medium ITC" pitchFamily="34" charset="0"/>
              </a:rPr>
              <a:t>ó</a:t>
            </a: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n, se especifican varios criterios de selección: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1000">
              <a:solidFill>
                <a:srgbClr val="333333"/>
              </a:solidFill>
              <a:latin typeface="Tahoma" pitchFamily="8" charset="0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Los pará</a:t>
            </a: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metros generales, como el nombre de la reclamación, la fecha de ejecución de la reclamación y los niveles de reclamación que el sistema tendrá en cuenta.</a:t>
            </a:r>
            <a:endParaRPr lang="en-US" altLang="ja-JP" sz="2200">
              <a:solidFill>
                <a:srgbClr val="333333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Los clientes que el sistema debe comprobar para localizar las facturas que deben reclamarse.</a:t>
            </a:r>
            <a:endParaRPr lang="en-US" altLang="ja-JP" sz="2200">
              <a:solidFill>
                <a:srgbClr val="333333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Seleccionar el método de reclamación:</a:t>
            </a:r>
          </a:p>
          <a:p>
            <a:pPr marL="1143000" lvl="2" indent="-228600" defTabSz="-13873163">
              <a:spcBef>
                <a:spcPct val="20000"/>
              </a:spcBef>
              <a:buClr>
                <a:schemeClr val="accent2"/>
              </a:buClr>
              <a:buSzPct val="100000"/>
              <a:buFont typeface="Wingdings 2" pitchFamily="8" charset="2"/>
              <a:buChar char="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Una carta por factura</a:t>
            </a:r>
          </a:p>
          <a:p>
            <a:pPr marL="1143000" lvl="2" indent="-228600" defTabSz="-13873163">
              <a:spcBef>
                <a:spcPct val="20000"/>
              </a:spcBef>
              <a:buClr>
                <a:schemeClr val="accent2"/>
              </a:buClr>
              <a:buSzPct val="100000"/>
              <a:buFont typeface="Wingdings 2" pitchFamily="8" charset="2"/>
              <a:buChar char="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Una carta por nivel de reclamación</a:t>
            </a:r>
          </a:p>
          <a:p>
            <a:pPr marL="1143000" lvl="2" indent="-228600" defTabSz="-13873163">
              <a:spcBef>
                <a:spcPct val="20000"/>
              </a:spcBef>
              <a:buClr>
                <a:schemeClr val="accent2"/>
              </a:buClr>
              <a:buSzPct val="100000"/>
              <a:buFont typeface="Wingdings 2" pitchFamily="8" charset="2"/>
              <a:buChar char=""/>
            </a:pPr>
            <a:r>
              <a:rPr lang="en-US" sz="2200">
                <a:solidFill>
                  <a:srgbClr val="000000"/>
                </a:solidFill>
                <a:latin typeface="Tahoma" pitchFamily="8" charset="0"/>
              </a:rPr>
              <a:t>Una carta por cliente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endParaRPr lang="en-US" altLang="ja-JP" sz="2100">
              <a:solidFill>
                <a:srgbClr val="000000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93187" name="Line 3"/>
          <p:cNvSpPr>
            <a:spLocks noChangeShapeType="1"/>
          </p:cNvSpPr>
          <p:nvPr/>
        </p:nvSpPr>
        <p:spPr bwMode="auto">
          <a:xfrm>
            <a:off x="1000125" y="1357313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928688" y="714375"/>
            <a:ext cx="6967537" cy="381000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Asistente de reclamación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 descr="04"/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1375" y="4751388"/>
            <a:ext cx="1516063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588" y="3309938"/>
            <a:ext cx="1644650" cy="1657350"/>
          </a:xfrm>
          <a:prstGeom prst="rect">
            <a:avLst/>
          </a:prstGeom>
          <a:gradFill rotWithShape="0">
            <a:gsLst>
              <a:gs pos="0">
                <a:srgbClr val="D9E4EF"/>
              </a:gs>
              <a:gs pos="100000">
                <a:srgbClr val="084D98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6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509588" y="3536950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7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509588" y="3770313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8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509588" y="4005263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9" name="Line 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509588" y="4238625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0" name="Line 10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509588" y="4473575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1" name="Line 1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509588" y="4740275"/>
            <a:ext cx="1628775" cy="0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2" name="Line 12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46125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3" name="Line 1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979488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4" name="Line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219200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5" name="Line 1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463675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6" name="Line 1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704975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47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1941513" y="3317875"/>
            <a:ext cx="0" cy="1649413"/>
          </a:xfrm>
          <a:prstGeom prst="line">
            <a:avLst/>
          </a:prstGeom>
          <a:noFill/>
          <a:ln w="12700">
            <a:solidFill>
              <a:srgbClr val="1562A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gray">
          <a:xfrm>
            <a:off x="1176338" y="612775"/>
            <a:ext cx="7110412" cy="381000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Asistente de reclamación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95249" name="Rectangle 19"/>
          <p:cNvSpPr>
            <a:spLocks noChangeArrowheads="1"/>
          </p:cNvSpPr>
          <p:nvPr/>
        </p:nvSpPr>
        <p:spPr bwMode="auto">
          <a:xfrm>
            <a:off x="509588" y="1460500"/>
            <a:ext cx="8599487" cy="1519238"/>
          </a:xfrm>
          <a:prstGeom prst="rect">
            <a:avLst/>
          </a:prstGeom>
          <a:solidFill>
            <a:srgbClr val="E4E3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5250" name="Text Box 2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1838" y="1522413"/>
            <a:ext cx="25558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Criterios de selección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421063" y="3875088"/>
            <a:ext cx="2708275" cy="6413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5764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ES" b="1">
                <a:solidFill>
                  <a:srgbClr val="000000"/>
                </a:solidFill>
                <a:latin typeface="Arial" charset="0"/>
              </a:rPr>
              <a:t>Informe de recomendación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4306888" y="4637088"/>
            <a:ext cx="879475" cy="936625"/>
          </a:xfrm>
          <a:prstGeom prst="downArrow">
            <a:avLst>
              <a:gd name="adj1" fmla="val 50000"/>
              <a:gd name="adj2" fmla="val 26625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53" name="Text Box 2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-5400000">
            <a:off x="4213225" y="4916488"/>
            <a:ext cx="996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Imprimir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22" name="AutoShape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5400000">
            <a:off x="2151062" y="3517901"/>
            <a:ext cx="866775" cy="1181100"/>
          </a:xfrm>
          <a:prstGeom prst="downArrow">
            <a:avLst>
              <a:gd name="adj1" fmla="val 50000"/>
              <a:gd name="adj2" fmla="val 34066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55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316163" y="3940175"/>
            <a:ext cx="847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Grabar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24" name="AutoShape 2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59575" y="1998663"/>
            <a:ext cx="2165350" cy="661987"/>
          </a:xfrm>
          <a:prstGeom prst="rightArrowCallout">
            <a:avLst>
              <a:gd name="adj1" fmla="val 25176"/>
              <a:gd name="adj2" fmla="val 50000"/>
              <a:gd name="adj3" fmla="val 31771"/>
              <a:gd name="adj4" fmla="val 9028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57" name="Text Box 2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759575" y="2008188"/>
            <a:ext cx="19716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Parámetros de documento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26" name="AutoShape 2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232275" y="1998663"/>
            <a:ext cx="2498725" cy="661987"/>
          </a:xfrm>
          <a:prstGeom prst="rightArrowCallout">
            <a:avLst>
              <a:gd name="adj1" fmla="val 25176"/>
              <a:gd name="adj2" fmla="val 50000"/>
              <a:gd name="adj3" fmla="val 40245"/>
              <a:gd name="adj4" fmla="val 89338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59" name="Text Box 2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32275" y="2008188"/>
            <a:ext cx="2489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Seleccionar</a:t>
            </a:r>
            <a:endParaRPr lang="en-US" sz="1600" b="1"/>
          </a:p>
          <a:p>
            <a:r>
              <a:rPr lang="es-ES" sz="1600" b="1">
                <a:solidFill>
                  <a:srgbClr val="000000"/>
                </a:solidFill>
              </a:rPr>
              <a:t>Clientes</a:t>
            </a:r>
            <a:endParaRPr lang="en-US" sz="1600" b="1">
              <a:solidFill>
                <a:srgbClr val="000000"/>
              </a:solidFill>
            </a:endParaRPr>
          </a:p>
        </p:txBody>
      </p:sp>
      <p:grpSp>
        <p:nvGrpSpPr>
          <p:cNvPr id="95260" name="Group 36"/>
          <p:cNvGrpSpPr>
            <a:grpSpLocks/>
          </p:cNvGrpSpPr>
          <p:nvPr/>
        </p:nvGrpSpPr>
        <p:grpSpPr bwMode="auto">
          <a:xfrm>
            <a:off x="2274888" y="1998663"/>
            <a:ext cx="4090987" cy="2627312"/>
            <a:chOff x="1308" y="867"/>
            <a:chExt cx="2577" cy="1655"/>
          </a:xfrm>
        </p:grpSpPr>
        <p:sp>
          <p:nvSpPr>
            <p:cNvPr id="29" name="AutoShape 31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882" y="1836"/>
              <a:ext cx="2003" cy="68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tint val="5764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endParaRPr lang="es-ES">
                <a:latin typeface="Arial" charset="0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199" y="1867"/>
              <a:ext cx="1371" cy="11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12700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endParaRPr lang="es-ES">
                <a:latin typeface="Arial" charset="0"/>
              </a:endParaRPr>
            </a:p>
          </p:txBody>
        </p:sp>
        <p:sp>
          <p:nvSpPr>
            <p:cNvPr id="31" name="AutoShape 3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308" y="867"/>
              <a:ext cx="1218" cy="417"/>
            </a:xfrm>
            <a:prstGeom prst="rightArrowCallout">
              <a:avLst>
                <a:gd name="adj1" fmla="val 25176"/>
                <a:gd name="adj2" fmla="val 50000"/>
                <a:gd name="adj3" fmla="val 27288"/>
                <a:gd name="adj4" fmla="val 9065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30196"/>
                    <a:invGamma/>
                  </a:schemeClr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endParaRPr lang="es-ES">
                <a:latin typeface="Arial" charset="0"/>
              </a:endParaRPr>
            </a:p>
          </p:txBody>
        </p:sp>
        <p:sp>
          <p:nvSpPr>
            <p:cNvPr id="32" name="Text Box 34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321" y="873"/>
              <a:ext cx="1080" cy="36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30196"/>
                    <a:invGamma/>
                  </a:scheme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s-ES" sz="1600" b="1">
                  <a:solidFill>
                    <a:srgbClr val="000000"/>
                  </a:solidFill>
                  <a:latin typeface="Arial" charset="0"/>
                </a:rPr>
                <a:t>Parámetros generales</a:t>
              </a:r>
              <a:endParaRPr lang="en-US" sz="1600" b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33" name="AutoShape 35"/>
          <p:cNvSpPr>
            <a:spLocks noChangeArrowheads="1"/>
          </p:cNvSpPr>
          <p:nvPr/>
        </p:nvSpPr>
        <p:spPr bwMode="auto">
          <a:xfrm>
            <a:off x="712788" y="1998663"/>
            <a:ext cx="1504950" cy="661987"/>
          </a:xfrm>
          <a:prstGeom prst="rightArrowCallout">
            <a:avLst>
              <a:gd name="adj1" fmla="val 25176"/>
              <a:gd name="adj2" fmla="val 50000"/>
              <a:gd name="adj3" fmla="val 21239"/>
              <a:gd name="adj4" fmla="val 90657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34" name="AutoShape 36"/>
          <p:cNvSpPr>
            <a:spLocks noChangeArrowheads="1"/>
          </p:cNvSpPr>
          <p:nvPr/>
        </p:nvSpPr>
        <p:spPr bwMode="auto">
          <a:xfrm rot="10800000">
            <a:off x="960438" y="2665413"/>
            <a:ext cx="555625" cy="906462"/>
          </a:xfrm>
          <a:prstGeom prst="downArrow">
            <a:avLst>
              <a:gd name="adj1" fmla="val 50000"/>
              <a:gd name="adj2" fmla="val 40786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63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 rot="-5400000">
            <a:off x="823912" y="2990851"/>
            <a:ext cx="8350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Cargar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95264" name="Text Box 3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0388" y="3725863"/>
            <a:ext cx="14224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>
                <a:solidFill>
                  <a:srgbClr val="000000"/>
                </a:solidFill>
              </a:rPr>
              <a:t>Ejecuciones de asistente grabadas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95265" name="Text Box 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463675" y="5719763"/>
            <a:ext cx="17113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Reclamación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95266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480175" y="5583238"/>
            <a:ext cx="23876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Entrada en el registro maestro de cliente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39" name="AutoShape 41"/>
          <p:cNvSpPr>
            <a:spLocks noChangeArrowheads="1"/>
          </p:cNvSpPr>
          <p:nvPr/>
        </p:nvSpPr>
        <p:spPr bwMode="auto">
          <a:xfrm>
            <a:off x="4306888" y="2843213"/>
            <a:ext cx="879475" cy="831850"/>
          </a:xfrm>
          <a:prstGeom prst="down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75686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s-ES">
              <a:latin typeface="Arial" charset="0"/>
            </a:endParaRPr>
          </a:p>
        </p:txBody>
      </p:sp>
      <p:sp>
        <p:nvSpPr>
          <p:cNvPr id="95268" name="Oval 42" descr="slide0036_image066"/>
          <p:cNvSpPr>
            <a:spLocks noChangeArrowheads="1"/>
          </p:cNvSpPr>
          <p:nvPr/>
        </p:nvSpPr>
        <p:spPr bwMode="auto">
          <a:xfrm>
            <a:off x="3181350" y="5424488"/>
            <a:ext cx="1244600" cy="1244600"/>
          </a:xfrm>
          <a:prstGeom prst="ellipse">
            <a:avLst/>
          </a:prstGeom>
          <a:blipFill dpi="0" rotWithShape="0">
            <a:blip r:embed="rId37"/>
            <a:srcRect/>
            <a:stretch>
              <a:fillRect/>
            </a:stretch>
          </a:blipFill>
          <a:ln w="1905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" name="Text Box 43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22313" y="1998663"/>
            <a:ext cx="1444625" cy="58102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30196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ES" sz="1600" b="1">
                <a:solidFill>
                  <a:srgbClr val="000000"/>
                </a:solidFill>
                <a:latin typeface="Arial" charset="0"/>
              </a:rPr>
              <a:t>Opciones del asistente</a:t>
            </a: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5270" name="Line 44"/>
          <p:cNvSpPr>
            <a:spLocks noChangeShapeType="1"/>
          </p:cNvSpPr>
          <p:nvPr/>
        </p:nvSpPr>
        <p:spPr bwMode="auto">
          <a:xfrm>
            <a:off x="1331913" y="1214438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" name="Text Box 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506788" y="3929063"/>
            <a:ext cx="2708275" cy="36671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5764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ES" b="1">
                <a:solidFill>
                  <a:srgbClr val="000000"/>
                </a:solidFill>
                <a:latin typeface="Arial" charset="0"/>
              </a:rPr>
              <a:t>Recomendaciones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1247775" y="612775"/>
            <a:ext cx="7253288" cy="381000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Asistente de reclamación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  <p:sp>
        <p:nvSpPr>
          <p:cNvPr id="97283" name="Line 42"/>
          <p:cNvSpPr>
            <a:spLocks noChangeShapeType="1"/>
          </p:cNvSpPr>
          <p:nvPr/>
        </p:nvSpPr>
        <p:spPr bwMode="auto">
          <a:xfrm>
            <a:off x="1331913" y="1268413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84" name="Rectangle 4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0400" y="5170488"/>
            <a:ext cx="2389188" cy="1557337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97285" name="Picture 44" descr="04"/>
          <p:cNvPicPr>
            <a:picLocks noChangeAspect="1" noChangeArrowheads="1"/>
          </p:cNvPicPr>
          <p:nvPr/>
        </p:nvPicPr>
        <p:blipFill>
          <a:blip r:embed="rId10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1388" y="1935163"/>
            <a:ext cx="197802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AutoShape 46"/>
          <p:cNvSpPr>
            <a:spLocks noChangeArrowheads="1"/>
          </p:cNvSpPr>
          <p:nvPr/>
        </p:nvSpPr>
        <p:spPr bwMode="auto">
          <a:xfrm>
            <a:off x="1638300" y="4225925"/>
            <a:ext cx="576263" cy="944563"/>
          </a:xfrm>
          <a:prstGeom prst="upArrow">
            <a:avLst>
              <a:gd name="adj1" fmla="val 50000"/>
              <a:gd name="adj2" fmla="val 40978"/>
            </a:avLst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7287" name="Text Box 4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7225" y="3430588"/>
            <a:ext cx="2465388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>
                <a:solidFill>
                  <a:srgbClr val="000000"/>
                </a:solidFill>
              </a:rPr>
              <a:t>Registro maestro de cliente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97288" name="Freeform 48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641475" y="5530850"/>
            <a:ext cx="47625" cy="42863"/>
          </a:xfrm>
          <a:custGeom>
            <a:avLst/>
            <a:gdLst>
              <a:gd name="T0" fmla="*/ 2147483647 w 74"/>
              <a:gd name="T1" fmla="*/ 2147483647 h 50"/>
              <a:gd name="T2" fmla="*/ 2147483647 w 74"/>
              <a:gd name="T3" fmla="*/ 0 h 50"/>
              <a:gd name="T4" fmla="*/ 0 w 74"/>
              <a:gd name="T5" fmla="*/ 2147483647 h 50"/>
              <a:gd name="T6" fmla="*/ 2147483647 w 74"/>
              <a:gd name="T7" fmla="*/ 2147483647 h 50"/>
              <a:gd name="T8" fmla="*/ 2147483647 w 74"/>
              <a:gd name="T9" fmla="*/ 2147483647 h 50"/>
              <a:gd name="T10" fmla="*/ 2147483647 w 74"/>
              <a:gd name="T11" fmla="*/ 2147483647 h 50"/>
              <a:gd name="T12" fmla="*/ 2147483647 w 74"/>
              <a:gd name="T13" fmla="*/ 2147483647 h 50"/>
              <a:gd name="T14" fmla="*/ 2147483647 w 74"/>
              <a:gd name="T15" fmla="*/ 2147483647 h 50"/>
              <a:gd name="T16" fmla="*/ 2147483647 w 74"/>
              <a:gd name="T17" fmla="*/ 2147483647 h 50"/>
              <a:gd name="T18" fmla="*/ 2147483647 w 74"/>
              <a:gd name="T19" fmla="*/ 0 h 50"/>
              <a:gd name="T20" fmla="*/ 2147483647 w 74"/>
              <a:gd name="T21" fmla="*/ 0 h 50"/>
              <a:gd name="T22" fmla="*/ 2147483647 w 74"/>
              <a:gd name="T23" fmla="*/ 2147483647 h 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4"/>
              <a:gd name="T37" fmla="*/ 0 h 50"/>
              <a:gd name="T38" fmla="*/ 74 w 74"/>
              <a:gd name="T39" fmla="*/ 50 h 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4" h="50">
                <a:moveTo>
                  <a:pt x="65" y="7"/>
                </a:moveTo>
                <a:lnTo>
                  <a:pt x="67" y="0"/>
                </a:lnTo>
                <a:lnTo>
                  <a:pt x="0" y="41"/>
                </a:lnTo>
                <a:lnTo>
                  <a:pt x="5" y="50"/>
                </a:lnTo>
                <a:lnTo>
                  <a:pt x="72" y="9"/>
                </a:lnTo>
                <a:lnTo>
                  <a:pt x="74" y="2"/>
                </a:lnTo>
                <a:lnTo>
                  <a:pt x="72" y="9"/>
                </a:lnTo>
                <a:lnTo>
                  <a:pt x="74" y="7"/>
                </a:lnTo>
                <a:lnTo>
                  <a:pt x="74" y="2"/>
                </a:lnTo>
                <a:lnTo>
                  <a:pt x="70" y="0"/>
                </a:lnTo>
                <a:lnTo>
                  <a:pt x="67" y="0"/>
                </a:lnTo>
                <a:lnTo>
                  <a:pt x="65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89" name="Freeform 49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368425" y="5611813"/>
            <a:ext cx="896938" cy="620712"/>
          </a:xfrm>
          <a:custGeom>
            <a:avLst/>
            <a:gdLst>
              <a:gd name="T0" fmla="*/ 2147483647 w 1385"/>
              <a:gd name="T1" fmla="*/ 2147483647 h 729"/>
              <a:gd name="T2" fmla="*/ 2147483647 w 1385"/>
              <a:gd name="T3" fmla="*/ 2147483647 h 729"/>
              <a:gd name="T4" fmla="*/ 2147483647 w 1385"/>
              <a:gd name="T5" fmla="*/ 0 h 729"/>
              <a:gd name="T6" fmla="*/ 0 w 1385"/>
              <a:gd name="T7" fmla="*/ 2147483647 h 729"/>
              <a:gd name="T8" fmla="*/ 2147483647 w 1385"/>
              <a:gd name="T9" fmla="*/ 2147483647 h 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85"/>
              <a:gd name="T16" fmla="*/ 0 h 729"/>
              <a:gd name="T17" fmla="*/ 1385 w 1385"/>
              <a:gd name="T18" fmla="*/ 729 h 7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85" h="729">
                <a:moveTo>
                  <a:pt x="1303" y="729"/>
                </a:moveTo>
                <a:lnTo>
                  <a:pt x="1385" y="203"/>
                </a:lnTo>
                <a:lnTo>
                  <a:pt x="83" y="0"/>
                </a:lnTo>
                <a:lnTo>
                  <a:pt x="0" y="525"/>
                </a:lnTo>
                <a:lnTo>
                  <a:pt x="1303" y="729"/>
                </a:lnTo>
                <a:close/>
              </a:path>
            </a:pathLst>
          </a:custGeom>
          <a:solidFill>
            <a:srgbClr val="FFE5B7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0" name="Freeform 5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422400" y="5457825"/>
            <a:ext cx="842963" cy="325438"/>
          </a:xfrm>
          <a:custGeom>
            <a:avLst/>
            <a:gdLst>
              <a:gd name="T0" fmla="*/ 0 w 1302"/>
              <a:gd name="T1" fmla="*/ 2147483647 h 381"/>
              <a:gd name="T2" fmla="*/ 2147483647 w 1302"/>
              <a:gd name="T3" fmla="*/ 0 h 381"/>
              <a:gd name="T4" fmla="*/ 2147483647 w 1302"/>
              <a:gd name="T5" fmla="*/ 2147483647 h 381"/>
              <a:gd name="T6" fmla="*/ 0 w 1302"/>
              <a:gd name="T7" fmla="*/ 2147483647 h 381"/>
              <a:gd name="T8" fmla="*/ 0 60000 65536"/>
              <a:gd name="T9" fmla="*/ 0 60000 65536"/>
              <a:gd name="T10" fmla="*/ 0 60000 65536"/>
              <a:gd name="T11" fmla="*/ 0 60000 65536"/>
              <a:gd name="T12" fmla="*/ 0 w 1302"/>
              <a:gd name="T13" fmla="*/ 0 h 381"/>
              <a:gd name="T14" fmla="*/ 1302 w 1302"/>
              <a:gd name="T15" fmla="*/ 381 h 3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02" h="381">
                <a:moveTo>
                  <a:pt x="0" y="178"/>
                </a:moveTo>
                <a:lnTo>
                  <a:pt x="694" y="0"/>
                </a:lnTo>
                <a:lnTo>
                  <a:pt x="1302" y="381"/>
                </a:lnTo>
                <a:lnTo>
                  <a:pt x="0" y="178"/>
                </a:lnTo>
                <a:close/>
              </a:path>
            </a:pathLst>
          </a:custGeom>
          <a:solidFill>
            <a:srgbClr val="FFE5B7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1" name="Freeform 5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1422400" y="5605463"/>
            <a:ext cx="17463" cy="15875"/>
          </a:xfrm>
          <a:custGeom>
            <a:avLst/>
            <a:gdLst>
              <a:gd name="T0" fmla="*/ 2147483647 w 27"/>
              <a:gd name="T1" fmla="*/ 2147483647 h 18"/>
              <a:gd name="T2" fmla="*/ 2147483647 w 27"/>
              <a:gd name="T3" fmla="*/ 2147483647 h 18"/>
              <a:gd name="T4" fmla="*/ 2147483647 w 27"/>
              <a:gd name="T5" fmla="*/ 2147483647 h 18"/>
              <a:gd name="T6" fmla="*/ 2147483647 w 27"/>
              <a:gd name="T7" fmla="*/ 2147483647 h 18"/>
              <a:gd name="T8" fmla="*/ 2147483647 w 27"/>
              <a:gd name="T9" fmla="*/ 2147483647 h 18"/>
              <a:gd name="T10" fmla="*/ 2147483647 w 27"/>
              <a:gd name="T11" fmla="*/ 0 h 18"/>
              <a:gd name="T12" fmla="*/ 0 w 27"/>
              <a:gd name="T13" fmla="*/ 2147483647 h 18"/>
              <a:gd name="T14" fmla="*/ 2147483647 w 27"/>
              <a:gd name="T15" fmla="*/ 2147483647 h 18"/>
              <a:gd name="T16" fmla="*/ 2147483647 w 27"/>
              <a:gd name="T17" fmla="*/ 2147483647 h 18"/>
              <a:gd name="T18" fmla="*/ 2147483647 w 27"/>
              <a:gd name="T19" fmla="*/ 2147483647 h 18"/>
              <a:gd name="T20" fmla="*/ 2147483647 w 27"/>
              <a:gd name="T21" fmla="*/ 2147483647 h 18"/>
              <a:gd name="T22" fmla="*/ 2147483647 w 27"/>
              <a:gd name="T23" fmla="*/ 2147483647 h 18"/>
              <a:gd name="T24" fmla="*/ 2147483647 w 27"/>
              <a:gd name="T25" fmla="*/ 2147483647 h 1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"/>
              <a:gd name="T40" fmla="*/ 0 h 18"/>
              <a:gd name="T41" fmla="*/ 27 w 27"/>
              <a:gd name="T42" fmla="*/ 18 h 1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" h="18">
                <a:moveTo>
                  <a:pt x="27" y="9"/>
                </a:moveTo>
                <a:lnTo>
                  <a:pt x="27" y="9"/>
                </a:lnTo>
                <a:lnTo>
                  <a:pt x="17" y="5"/>
                </a:lnTo>
                <a:lnTo>
                  <a:pt x="9" y="2"/>
                </a:lnTo>
                <a:lnTo>
                  <a:pt x="3" y="1"/>
                </a:lnTo>
                <a:lnTo>
                  <a:pt x="2" y="0"/>
                </a:lnTo>
                <a:lnTo>
                  <a:pt x="0" y="9"/>
                </a:lnTo>
                <a:lnTo>
                  <a:pt x="1" y="10"/>
                </a:lnTo>
                <a:lnTo>
                  <a:pt x="7" y="11"/>
                </a:lnTo>
                <a:lnTo>
                  <a:pt x="15" y="15"/>
                </a:lnTo>
                <a:lnTo>
                  <a:pt x="25" y="18"/>
                </a:lnTo>
                <a:lnTo>
                  <a:pt x="27" y="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2" name="Freeform 52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411288" y="5664200"/>
            <a:ext cx="796925" cy="387350"/>
          </a:xfrm>
          <a:custGeom>
            <a:avLst/>
            <a:gdLst>
              <a:gd name="T0" fmla="*/ 2147483647 w 1132"/>
              <a:gd name="T1" fmla="*/ 2147483647 h 637"/>
              <a:gd name="T2" fmla="*/ 2147483647 w 1132"/>
              <a:gd name="T3" fmla="*/ 2147483647 h 637"/>
              <a:gd name="T4" fmla="*/ 2147483647 w 1132"/>
              <a:gd name="T5" fmla="*/ 0 h 637"/>
              <a:gd name="T6" fmla="*/ 0 w 1132"/>
              <a:gd name="T7" fmla="*/ 2147483647 h 637"/>
              <a:gd name="T8" fmla="*/ 2147483647 w 1132"/>
              <a:gd name="T9" fmla="*/ 2147483647 h 6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637"/>
              <a:gd name="T17" fmla="*/ 1132 w 1132"/>
              <a:gd name="T18" fmla="*/ 637 h 6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637">
                <a:moveTo>
                  <a:pt x="1121" y="637"/>
                </a:moveTo>
                <a:lnTo>
                  <a:pt x="1132" y="251"/>
                </a:lnTo>
                <a:lnTo>
                  <a:pt x="12" y="0"/>
                </a:lnTo>
                <a:lnTo>
                  <a:pt x="0" y="387"/>
                </a:lnTo>
                <a:lnTo>
                  <a:pt x="1121" y="637"/>
                </a:lnTo>
                <a:close/>
              </a:path>
            </a:pathLst>
          </a:custGeom>
          <a:solidFill>
            <a:srgbClr val="FFF9ED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3" name="Freeform 5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420813" y="5489575"/>
            <a:ext cx="912812" cy="325438"/>
          </a:xfrm>
          <a:custGeom>
            <a:avLst/>
            <a:gdLst>
              <a:gd name="T0" fmla="*/ 2147483647 w 1299"/>
              <a:gd name="T1" fmla="*/ 2147483647 h 539"/>
              <a:gd name="T2" fmla="*/ 2147483647 w 1299"/>
              <a:gd name="T3" fmla="*/ 2147483647 h 539"/>
              <a:gd name="T4" fmla="*/ 2147483647 w 1299"/>
              <a:gd name="T5" fmla="*/ 0 h 539"/>
              <a:gd name="T6" fmla="*/ 0 w 1299"/>
              <a:gd name="T7" fmla="*/ 2147483647 h 539"/>
              <a:gd name="T8" fmla="*/ 2147483647 w 1299"/>
              <a:gd name="T9" fmla="*/ 2147483647 h 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99"/>
              <a:gd name="T16" fmla="*/ 0 h 539"/>
              <a:gd name="T17" fmla="*/ 1299 w 1299"/>
              <a:gd name="T18" fmla="*/ 539 h 5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99" h="539">
                <a:moveTo>
                  <a:pt x="1122" y="539"/>
                </a:moveTo>
                <a:lnTo>
                  <a:pt x="1299" y="250"/>
                </a:lnTo>
                <a:lnTo>
                  <a:pt x="178" y="0"/>
                </a:lnTo>
                <a:lnTo>
                  <a:pt x="0" y="288"/>
                </a:lnTo>
                <a:lnTo>
                  <a:pt x="1122" y="539"/>
                </a:lnTo>
                <a:close/>
              </a:path>
            </a:pathLst>
          </a:custGeom>
          <a:solidFill>
            <a:srgbClr val="FFEDC9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4" name="Freeform 54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1544638" y="5287963"/>
            <a:ext cx="792162" cy="352425"/>
          </a:xfrm>
          <a:custGeom>
            <a:avLst/>
            <a:gdLst>
              <a:gd name="T0" fmla="*/ 2147483647 w 1125"/>
              <a:gd name="T1" fmla="*/ 2147483647 h 580"/>
              <a:gd name="T2" fmla="*/ 2147483647 w 1125"/>
              <a:gd name="T3" fmla="*/ 2147483647 h 580"/>
              <a:gd name="T4" fmla="*/ 2147483647 w 1125"/>
              <a:gd name="T5" fmla="*/ 0 h 580"/>
              <a:gd name="T6" fmla="*/ 0 w 1125"/>
              <a:gd name="T7" fmla="*/ 2147483647 h 580"/>
              <a:gd name="T8" fmla="*/ 2147483647 w 1125"/>
              <a:gd name="T9" fmla="*/ 2147483647 h 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580"/>
              <a:gd name="T17" fmla="*/ 1125 w 1125"/>
              <a:gd name="T18" fmla="*/ 580 h 5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580">
                <a:moveTo>
                  <a:pt x="1125" y="580"/>
                </a:moveTo>
                <a:lnTo>
                  <a:pt x="1125" y="251"/>
                </a:lnTo>
                <a:lnTo>
                  <a:pt x="4" y="0"/>
                </a:lnTo>
                <a:lnTo>
                  <a:pt x="0" y="329"/>
                </a:lnTo>
                <a:lnTo>
                  <a:pt x="1125" y="580"/>
                </a:lnTo>
                <a:close/>
              </a:path>
            </a:pathLst>
          </a:custGeom>
          <a:solidFill>
            <a:srgbClr val="FFF9ED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5" name="Line 5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2211388" y="5638800"/>
            <a:ext cx="125412" cy="179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6" name="Line 5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2203450" y="5818188"/>
            <a:ext cx="79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7" name="Line 5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 flipV="1">
            <a:off x="1414463" y="5899150"/>
            <a:ext cx="793750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8" name="Line 5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1414463" y="5662613"/>
            <a:ext cx="4762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99" name="Line 5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423988" y="5664200"/>
            <a:ext cx="787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0" name="Line 6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544638" y="5492750"/>
            <a:ext cx="792162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1" name="Line 6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1420813" y="5492750"/>
            <a:ext cx="123825" cy="169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2" name="Line 6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1544638" y="5287963"/>
            <a:ext cx="3175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3" name="Line 6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2336800" y="5438775"/>
            <a:ext cx="1588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4" name="Line 6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1547813" y="5287963"/>
            <a:ext cx="79375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5" name="Freeform 65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1633538" y="5456238"/>
            <a:ext cx="420687" cy="434975"/>
          </a:xfrm>
          <a:custGeom>
            <a:avLst/>
            <a:gdLst>
              <a:gd name="T0" fmla="*/ 2147483647 w 1199"/>
              <a:gd name="T1" fmla="*/ 2147483647 h 1234"/>
              <a:gd name="T2" fmla="*/ 2147483647 w 1199"/>
              <a:gd name="T3" fmla="*/ 2147483647 h 1234"/>
              <a:gd name="T4" fmla="*/ 2147483647 w 1199"/>
              <a:gd name="T5" fmla="*/ 2147483647 h 1234"/>
              <a:gd name="T6" fmla="*/ 2147483647 w 1199"/>
              <a:gd name="T7" fmla="*/ 2147483647 h 1234"/>
              <a:gd name="T8" fmla="*/ 2147483647 w 1199"/>
              <a:gd name="T9" fmla="*/ 2147483647 h 1234"/>
              <a:gd name="T10" fmla="*/ 2147483647 w 1199"/>
              <a:gd name="T11" fmla="*/ 2147483647 h 1234"/>
              <a:gd name="T12" fmla="*/ 2147483647 w 1199"/>
              <a:gd name="T13" fmla="*/ 2147483647 h 1234"/>
              <a:gd name="T14" fmla="*/ 2147483647 w 1199"/>
              <a:gd name="T15" fmla="*/ 2147483647 h 1234"/>
              <a:gd name="T16" fmla="*/ 2147483647 w 1199"/>
              <a:gd name="T17" fmla="*/ 2147483647 h 1234"/>
              <a:gd name="T18" fmla="*/ 2147483647 w 1199"/>
              <a:gd name="T19" fmla="*/ 2147483647 h 1234"/>
              <a:gd name="T20" fmla="*/ 2147483647 w 1199"/>
              <a:gd name="T21" fmla="*/ 2147483647 h 1234"/>
              <a:gd name="T22" fmla="*/ 2147483647 w 1199"/>
              <a:gd name="T23" fmla="*/ 2147483647 h 1234"/>
              <a:gd name="T24" fmla="*/ 2147483647 w 1199"/>
              <a:gd name="T25" fmla="*/ 2147483647 h 1234"/>
              <a:gd name="T26" fmla="*/ 2147483647 w 1199"/>
              <a:gd name="T27" fmla="*/ 2147483647 h 1234"/>
              <a:gd name="T28" fmla="*/ 2147483647 w 1199"/>
              <a:gd name="T29" fmla="*/ 2147483647 h 1234"/>
              <a:gd name="T30" fmla="*/ 2147483647 w 1199"/>
              <a:gd name="T31" fmla="*/ 2147483647 h 1234"/>
              <a:gd name="T32" fmla="*/ 2147483647 w 1199"/>
              <a:gd name="T33" fmla="*/ 2147483647 h 1234"/>
              <a:gd name="T34" fmla="*/ 2147483647 w 1199"/>
              <a:gd name="T35" fmla="*/ 2147483647 h 1234"/>
              <a:gd name="T36" fmla="*/ 2147483647 w 1199"/>
              <a:gd name="T37" fmla="*/ 2147483647 h 1234"/>
              <a:gd name="T38" fmla="*/ 2147483647 w 1199"/>
              <a:gd name="T39" fmla="*/ 2147483647 h 1234"/>
              <a:gd name="T40" fmla="*/ 2147483647 w 1199"/>
              <a:gd name="T41" fmla="*/ 2147483647 h 1234"/>
              <a:gd name="T42" fmla="*/ 2147483647 w 1199"/>
              <a:gd name="T43" fmla="*/ 2147483647 h 1234"/>
              <a:gd name="T44" fmla="*/ 2147483647 w 1199"/>
              <a:gd name="T45" fmla="*/ 2147483647 h 1234"/>
              <a:gd name="T46" fmla="*/ 2147483647 w 1199"/>
              <a:gd name="T47" fmla="*/ 2147483647 h 1234"/>
              <a:gd name="T48" fmla="*/ 2147483647 w 1199"/>
              <a:gd name="T49" fmla="*/ 2147483647 h 1234"/>
              <a:gd name="T50" fmla="*/ 2147483647 w 1199"/>
              <a:gd name="T51" fmla="*/ 2147483647 h 1234"/>
              <a:gd name="T52" fmla="*/ 2147483647 w 1199"/>
              <a:gd name="T53" fmla="*/ 2147483647 h 1234"/>
              <a:gd name="T54" fmla="*/ 2147483647 w 1199"/>
              <a:gd name="T55" fmla="*/ 2147483647 h 1234"/>
              <a:gd name="T56" fmla="*/ 2147483647 w 1199"/>
              <a:gd name="T57" fmla="*/ 2147483647 h 1234"/>
              <a:gd name="T58" fmla="*/ 2147483647 w 1199"/>
              <a:gd name="T59" fmla="*/ 2147483647 h 1234"/>
              <a:gd name="T60" fmla="*/ 2147483647 w 1199"/>
              <a:gd name="T61" fmla="*/ 2147483647 h 1234"/>
              <a:gd name="T62" fmla="*/ 2147483647 w 1199"/>
              <a:gd name="T63" fmla="*/ 2147483647 h 1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199"/>
              <a:gd name="T97" fmla="*/ 0 h 1234"/>
              <a:gd name="T98" fmla="*/ 1199 w 1199"/>
              <a:gd name="T99" fmla="*/ 1234 h 123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199" h="1234">
                <a:moveTo>
                  <a:pt x="601" y="1234"/>
                </a:moveTo>
                <a:lnTo>
                  <a:pt x="662" y="1231"/>
                </a:lnTo>
                <a:lnTo>
                  <a:pt x="721" y="1221"/>
                </a:lnTo>
                <a:lnTo>
                  <a:pt x="778" y="1205"/>
                </a:lnTo>
                <a:lnTo>
                  <a:pt x="833" y="1186"/>
                </a:lnTo>
                <a:lnTo>
                  <a:pt x="886" y="1159"/>
                </a:lnTo>
                <a:lnTo>
                  <a:pt x="935" y="1128"/>
                </a:lnTo>
                <a:lnTo>
                  <a:pt x="981" y="1092"/>
                </a:lnTo>
                <a:lnTo>
                  <a:pt x="1024" y="1052"/>
                </a:lnTo>
                <a:lnTo>
                  <a:pt x="1063" y="1009"/>
                </a:lnTo>
                <a:lnTo>
                  <a:pt x="1097" y="961"/>
                </a:lnTo>
                <a:lnTo>
                  <a:pt x="1127" y="911"/>
                </a:lnTo>
                <a:lnTo>
                  <a:pt x="1152" y="856"/>
                </a:lnTo>
                <a:lnTo>
                  <a:pt x="1173" y="799"/>
                </a:lnTo>
                <a:lnTo>
                  <a:pt x="1187" y="741"/>
                </a:lnTo>
                <a:lnTo>
                  <a:pt x="1196" y="679"/>
                </a:lnTo>
                <a:lnTo>
                  <a:pt x="1199" y="616"/>
                </a:lnTo>
                <a:lnTo>
                  <a:pt x="1196" y="553"/>
                </a:lnTo>
                <a:lnTo>
                  <a:pt x="1187" y="492"/>
                </a:lnTo>
                <a:lnTo>
                  <a:pt x="1173" y="433"/>
                </a:lnTo>
                <a:lnTo>
                  <a:pt x="1152" y="376"/>
                </a:lnTo>
                <a:lnTo>
                  <a:pt x="1127" y="322"/>
                </a:lnTo>
                <a:lnTo>
                  <a:pt x="1097" y="271"/>
                </a:lnTo>
                <a:lnTo>
                  <a:pt x="1063" y="224"/>
                </a:lnTo>
                <a:lnTo>
                  <a:pt x="1024" y="180"/>
                </a:lnTo>
                <a:lnTo>
                  <a:pt x="981" y="140"/>
                </a:lnTo>
                <a:lnTo>
                  <a:pt x="935" y="104"/>
                </a:lnTo>
                <a:lnTo>
                  <a:pt x="886" y="74"/>
                </a:lnTo>
                <a:lnTo>
                  <a:pt x="833" y="48"/>
                </a:lnTo>
                <a:lnTo>
                  <a:pt x="778" y="27"/>
                </a:lnTo>
                <a:lnTo>
                  <a:pt x="721" y="12"/>
                </a:lnTo>
                <a:lnTo>
                  <a:pt x="662" y="3"/>
                </a:lnTo>
                <a:lnTo>
                  <a:pt x="601" y="0"/>
                </a:lnTo>
                <a:lnTo>
                  <a:pt x="540" y="3"/>
                </a:lnTo>
                <a:lnTo>
                  <a:pt x="479" y="12"/>
                </a:lnTo>
                <a:lnTo>
                  <a:pt x="422" y="27"/>
                </a:lnTo>
                <a:lnTo>
                  <a:pt x="367" y="48"/>
                </a:lnTo>
                <a:lnTo>
                  <a:pt x="314" y="74"/>
                </a:lnTo>
                <a:lnTo>
                  <a:pt x="265" y="104"/>
                </a:lnTo>
                <a:lnTo>
                  <a:pt x="218" y="140"/>
                </a:lnTo>
                <a:lnTo>
                  <a:pt x="177" y="180"/>
                </a:lnTo>
                <a:lnTo>
                  <a:pt x="138" y="224"/>
                </a:lnTo>
                <a:lnTo>
                  <a:pt x="103" y="271"/>
                </a:lnTo>
                <a:lnTo>
                  <a:pt x="73" y="322"/>
                </a:lnTo>
                <a:lnTo>
                  <a:pt x="47" y="376"/>
                </a:lnTo>
                <a:lnTo>
                  <a:pt x="28" y="433"/>
                </a:lnTo>
                <a:lnTo>
                  <a:pt x="13" y="492"/>
                </a:lnTo>
                <a:lnTo>
                  <a:pt x="3" y="553"/>
                </a:lnTo>
                <a:lnTo>
                  <a:pt x="0" y="616"/>
                </a:lnTo>
                <a:lnTo>
                  <a:pt x="3" y="679"/>
                </a:lnTo>
                <a:lnTo>
                  <a:pt x="13" y="741"/>
                </a:lnTo>
                <a:lnTo>
                  <a:pt x="28" y="799"/>
                </a:lnTo>
                <a:lnTo>
                  <a:pt x="47" y="856"/>
                </a:lnTo>
                <a:lnTo>
                  <a:pt x="73" y="911"/>
                </a:lnTo>
                <a:lnTo>
                  <a:pt x="103" y="961"/>
                </a:lnTo>
                <a:lnTo>
                  <a:pt x="138" y="1009"/>
                </a:lnTo>
                <a:lnTo>
                  <a:pt x="177" y="1052"/>
                </a:lnTo>
                <a:lnTo>
                  <a:pt x="218" y="1092"/>
                </a:lnTo>
                <a:lnTo>
                  <a:pt x="265" y="1128"/>
                </a:lnTo>
                <a:lnTo>
                  <a:pt x="314" y="1159"/>
                </a:lnTo>
                <a:lnTo>
                  <a:pt x="367" y="1186"/>
                </a:lnTo>
                <a:lnTo>
                  <a:pt x="422" y="1205"/>
                </a:lnTo>
                <a:lnTo>
                  <a:pt x="479" y="1221"/>
                </a:lnTo>
                <a:lnTo>
                  <a:pt x="540" y="1231"/>
                </a:lnTo>
                <a:lnTo>
                  <a:pt x="601" y="1234"/>
                </a:lnTo>
                <a:close/>
              </a:path>
            </a:pathLst>
          </a:custGeom>
          <a:solidFill>
            <a:srgbClr val="FFCC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6" name="Freeform 66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1673225" y="5497513"/>
            <a:ext cx="341313" cy="350837"/>
          </a:xfrm>
          <a:custGeom>
            <a:avLst/>
            <a:gdLst>
              <a:gd name="T0" fmla="*/ 2147483647 w 970"/>
              <a:gd name="T1" fmla="*/ 2147483647 h 999"/>
              <a:gd name="T2" fmla="*/ 2147483647 w 970"/>
              <a:gd name="T3" fmla="*/ 2147483647 h 999"/>
              <a:gd name="T4" fmla="*/ 2147483647 w 970"/>
              <a:gd name="T5" fmla="*/ 2147483647 h 999"/>
              <a:gd name="T6" fmla="*/ 2147483647 w 970"/>
              <a:gd name="T7" fmla="*/ 2147483647 h 999"/>
              <a:gd name="T8" fmla="*/ 2147483647 w 970"/>
              <a:gd name="T9" fmla="*/ 2147483647 h 999"/>
              <a:gd name="T10" fmla="*/ 2147483647 w 970"/>
              <a:gd name="T11" fmla="*/ 2147483647 h 999"/>
              <a:gd name="T12" fmla="*/ 2147483647 w 970"/>
              <a:gd name="T13" fmla="*/ 2147483647 h 999"/>
              <a:gd name="T14" fmla="*/ 2147483647 w 970"/>
              <a:gd name="T15" fmla="*/ 2147483647 h 999"/>
              <a:gd name="T16" fmla="*/ 2147483647 w 970"/>
              <a:gd name="T17" fmla="*/ 2147483647 h 999"/>
              <a:gd name="T18" fmla="*/ 2147483647 w 970"/>
              <a:gd name="T19" fmla="*/ 2147483647 h 999"/>
              <a:gd name="T20" fmla="*/ 2147483647 w 970"/>
              <a:gd name="T21" fmla="*/ 2147483647 h 999"/>
              <a:gd name="T22" fmla="*/ 2147483647 w 970"/>
              <a:gd name="T23" fmla="*/ 2147483647 h 999"/>
              <a:gd name="T24" fmla="*/ 2147483647 w 970"/>
              <a:gd name="T25" fmla="*/ 2147483647 h 999"/>
              <a:gd name="T26" fmla="*/ 2147483647 w 970"/>
              <a:gd name="T27" fmla="*/ 2147483647 h 999"/>
              <a:gd name="T28" fmla="*/ 2147483647 w 970"/>
              <a:gd name="T29" fmla="*/ 2147483647 h 999"/>
              <a:gd name="T30" fmla="*/ 2147483647 w 970"/>
              <a:gd name="T31" fmla="*/ 2147483647 h 999"/>
              <a:gd name="T32" fmla="*/ 2147483647 w 970"/>
              <a:gd name="T33" fmla="*/ 2147483647 h 999"/>
              <a:gd name="T34" fmla="*/ 2147483647 w 970"/>
              <a:gd name="T35" fmla="*/ 2147483647 h 999"/>
              <a:gd name="T36" fmla="*/ 2147483647 w 970"/>
              <a:gd name="T37" fmla="*/ 2147483647 h 999"/>
              <a:gd name="T38" fmla="*/ 2147483647 w 970"/>
              <a:gd name="T39" fmla="*/ 2147483647 h 999"/>
              <a:gd name="T40" fmla="*/ 2147483647 w 970"/>
              <a:gd name="T41" fmla="*/ 2147483647 h 999"/>
              <a:gd name="T42" fmla="*/ 2147483647 w 970"/>
              <a:gd name="T43" fmla="*/ 2147483647 h 999"/>
              <a:gd name="T44" fmla="*/ 2147483647 w 970"/>
              <a:gd name="T45" fmla="*/ 2147483647 h 999"/>
              <a:gd name="T46" fmla="*/ 2147483647 w 970"/>
              <a:gd name="T47" fmla="*/ 2147483647 h 999"/>
              <a:gd name="T48" fmla="*/ 2147483647 w 970"/>
              <a:gd name="T49" fmla="*/ 2147483647 h 999"/>
              <a:gd name="T50" fmla="*/ 2147483647 w 970"/>
              <a:gd name="T51" fmla="*/ 2147483647 h 999"/>
              <a:gd name="T52" fmla="*/ 2147483647 w 970"/>
              <a:gd name="T53" fmla="*/ 2147483647 h 999"/>
              <a:gd name="T54" fmla="*/ 2147483647 w 970"/>
              <a:gd name="T55" fmla="*/ 2147483647 h 999"/>
              <a:gd name="T56" fmla="*/ 2147483647 w 970"/>
              <a:gd name="T57" fmla="*/ 2147483647 h 999"/>
              <a:gd name="T58" fmla="*/ 2147483647 w 970"/>
              <a:gd name="T59" fmla="*/ 2147483647 h 999"/>
              <a:gd name="T60" fmla="*/ 2147483647 w 970"/>
              <a:gd name="T61" fmla="*/ 2147483647 h 999"/>
              <a:gd name="T62" fmla="*/ 2147483647 w 970"/>
              <a:gd name="T63" fmla="*/ 2147483647 h 9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70"/>
              <a:gd name="T97" fmla="*/ 0 h 999"/>
              <a:gd name="T98" fmla="*/ 970 w 970"/>
              <a:gd name="T99" fmla="*/ 999 h 99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70" h="999">
                <a:moveTo>
                  <a:pt x="486" y="999"/>
                </a:moveTo>
                <a:lnTo>
                  <a:pt x="536" y="997"/>
                </a:lnTo>
                <a:lnTo>
                  <a:pt x="584" y="989"/>
                </a:lnTo>
                <a:lnTo>
                  <a:pt x="630" y="977"/>
                </a:lnTo>
                <a:lnTo>
                  <a:pt x="674" y="960"/>
                </a:lnTo>
                <a:lnTo>
                  <a:pt x="716" y="939"/>
                </a:lnTo>
                <a:lnTo>
                  <a:pt x="756" y="914"/>
                </a:lnTo>
                <a:lnTo>
                  <a:pt x="794" y="885"/>
                </a:lnTo>
                <a:lnTo>
                  <a:pt x="828" y="852"/>
                </a:lnTo>
                <a:lnTo>
                  <a:pt x="859" y="818"/>
                </a:lnTo>
                <a:lnTo>
                  <a:pt x="887" y="779"/>
                </a:lnTo>
                <a:lnTo>
                  <a:pt x="912" y="738"/>
                </a:lnTo>
                <a:lnTo>
                  <a:pt x="932" y="694"/>
                </a:lnTo>
                <a:lnTo>
                  <a:pt x="949" y="648"/>
                </a:lnTo>
                <a:lnTo>
                  <a:pt x="960" y="599"/>
                </a:lnTo>
                <a:lnTo>
                  <a:pt x="968" y="550"/>
                </a:lnTo>
                <a:lnTo>
                  <a:pt x="970" y="499"/>
                </a:lnTo>
                <a:lnTo>
                  <a:pt x="968" y="447"/>
                </a:lnTo>
                <a:lnTo>
                  <a:pt x="960" y="398"/>
                </a:lnTo>
                <a:lnTo>
                  <a:pt x="949" y="351"/>
                </a:lnTo>
                <a:lnTo>
                  <a:pt x="932" y="304"/>
                </a:lnTo>
                <a:lnTo>
                  <a:pt x="912" y="261"/>
                </a:lnTo>
                <a:lnTo>
                  <a:pt x="887" y="220"/>
                </a:lnTo>
                <a:lnTo>
                  <a:pt x="859" y="182"/>
                </a:lnTo>
                <a:lnTo>
                  <a:pt x="828" y="146"/>
                </a:lnTo>
                <a:lnTo>
                  <a:pt x="794" y="114"/>
                </a:lnTo>
                <a:lnTo>
                  <a:pt x="756" y="85"/>
                </a:lnTo>
                <a:lnTo>
                  <a:pt x="716" y="60"/>
                </a:lnTo>
                <a:lnTo>
                  <a:pt x="674" y="39"/>
                </a:lnTo>
                <a:lnTo>
                  <a:pt x="630" y="22"/>
                </a:lnTo>
                <a:lnTo>
                  <a:pt x="584" y="11"/>
                </a:lnTo>
                <a:lnTo>
                  <a:pt x="536" y="2"/>
                </a:lnTo>
                <a:lnTo>
                  <a:pt x="486" y="0"/>
                </a:lnTo>
                <a:lnTo>
                  <a:pt x="436" y="2"/>
                </a:lnTo>
                <a:lnTo>
                  <a:pt x="388" y="11"/>
                </a:lnTo>
                <a:lnTo>
                  <a:pt x="341" y="22"/>
                </a:lnTo>
                <a:lnTo>
                  <a:pt x="297" y="39"/>
                </a:lnTo>
                <a:lnTo>
                  <a:pt x="254" y="60"/>
                </a:lnTo>
                <a:lnTo>
                  <a:pt x="214" y="85"/>
                </a:lnTo>
                <a:lnTo>
                  <a:pt x="177" y="114"/>
                </a:lnTo>
                <a:lnTo>
                  <a:pt x="142" y="146"/>
                </a:lnTo>
                <a:lnTo>
                  <a:pt x="111" y="182"/>
                </a:lnTo>
                <a:lnTo>
                  <a:pt x="83" y="220"/>
                </a:lnTo>
                <a:lnTo>
                  <a:pt x="59" y="261"/>
                </a:lnTo>
                <a:lnTo>
                  <a:pt x="38" y="304"/>
                </a:lnTo>
                <a:lnTo>
                  <a:pt x="21" y="351"/>
                </a:lnTo>
                <a:lnTo>
                  <a:pt x="10" y="398"/>
                </a:lnTo>
                <a:lnTo>
                  <a:pt x="2" y="447"/>
                </a:lnTo>
                <a:lnTo>
                  <a:pt x="0" y="499"/>
                </a:lnTo>
                <a:lnTo>
                  <a:pt x="2" y="550"/>
                </a:lnTo>
                <a:lnTo>
                  <a:pt x="10" y="599"/>
                </a:lnTo>
                <a:lnTo>
                  <a:pt x="21" y="648"/>
                </a:lnTo>
                <a:lnTo>
                  <a:pt x="38" y="694"/>
                </a:lnTo>
                <a:lnTo>
                  <a:pt x="59" y="738"/>
                </a:lnTo>
                <a:lnTo>
                  <a:pt x="83" y="779"/>
                </a:lnTo>
                <a:lnTo>
                  <a:pt x="111" y="818"/>
                </a:lnTo>
                <a:lnTo>
                  <a:pt x="142" y="852"/>
                </a:lnTo>
                <a:lnTo>
                  <a:pt x="177" y="885"/>
                </a:lnTo>
                <a:lnTo>
                  <a:pt x="214" y="914"/>
                </a:lnTo>
                <a:lnTo>
                  <a:pt x="254" y="939"/>
                </a:lnTo>
                <a:lnTo>
                  <a:pt x="297" y="960"/>
                </a:lnTo>
                <a:lnTo>
                  <a:pt x="341" y="977"/>
                </a:lnTo>
                <a:lnTo>
                  <a:pt x="388" y="989"/>
                </a:lnTo>
                <a:lnTo>
                  <a:pt x="436" y="997"/>
                </a:lnTo>
                <a:lnTo>
                  <a:pt x="486" y="99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7" name="Freeform 67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1817688" y="5532438"/>
            <a:ext cx="12700" cy="26987"/>
          </a:xfrm>
          <a:custGeom>
            <a:avLst/>
            <a:gdLst>
              <a:gd name="T0" fmla="*/ 2147483647 w 38"/>
              <a:gd name="T1" fmla="*/ 0 h 76"/>
              <a:gd name="T2" fmla="*/ 2147483647 w 38"/>
              <a:gd name="T3" fmla="*/ 2147483647 h 76"/>
              <a:gd name="T4" fmla="*/ 0 w 38"/>
              <a:gd name="T5" fmla="*/ 2147483647 h 76"/>
              <a:gd name="T6" fmla="*/ 2147483647 w 38"/>
              <a:gd name="T7" fmla="*/ 0 h 76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76"/>
              <a:gd name="T14" fmla="*/ 38 w 38"/>
              <a:gd name="T15" fmla="*/ 76 h 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76">
                <a:moveTo>
                  <a:pt x="38" y="0"/>
                </a:moveTo>
                <a:lnTo>
                  <a:pt x="28" y="76"/>
                </a:lnTo>
                <a:lnTo>
                  <a:pt x="0" y="5"/>
                </a:lnTo>
                <a:lnTo>
                  <a:pt x="38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8" name="Freeform 68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1782763" y="5540375"/>
            <a:ext cx="15875" cy="26988"/>
          </a:xfrm>
          <a:custGeom>
            <a:avLst/>
            <a:gdLst>
              <a:gd name="T0" fmla="*/ 2147483647 w 45"/>
              <a:gd name="T1" fmla="*/ 0 h 76"/>
              <a:gd name="T2" fmla="*/ 2147483647 w 45"/>
              <a:gd name="T3" fmla="*/ 2147483647 h 76"/>
              <a:gd name="T4" fmla="*/ 0 w 45"/>
              <a:gd name="T5" fmla="*/ 2147483647 h 76"/>
              <a:gd name="T6" fmla="*/ 2147483647 w 45"/>
              <a:gd name="T7" fmla="*/ 0 h 76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76"/>
              <a:gd name="T14" fmla="*/ 45 w 45"/>
              <a:gd name="T15" fmla="*/ 76 h 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76">
                <a:moveTo>
                  <a:pt x="35" y="0"/>
                </a:moveTo>
                <a:lnTo>
                  <a:pt x="45" y="76"/>
                </a:lnTo>
                <a:lnTo>
                  <a:pt x="0" y="16"/>
                </a:lnTo>
                <a:lnTo>
                  <a:pt x="35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09" name="Freeform 69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1754188" y="5557838"/>
            <a:ext cx="19050" cy="25400"/>
          </a:xfrm>
          <a:custGeom>
            <a:avLst/>
            <a:gdLst>
              <a:gd name="T0" fmla="*/ 2147483647 w 58"/>
              <a:gd name="T1" fmla="*/ 0 h 72"/>
              <a:gd name="T2" fmla="*/ 2147483647 w 58"/>
              <a:gd name="T3" fmla="*/ 2147483647 h 72"/>
              <a:gd name="T4" fmla="*/ 0 w 58"/>
              <a:gd name="T5" fmla="*/ 2147483647 h 72"/>
              <a:gd name="T6" fmla="*/ 2147483647 w 58"/>
              <a:gd name="T7" fmla="*/ 0 h 72"/>
              <a:gd name="T8" fmla="*/ 0 60000 65536"/>
              <a:gd name="T9" fmla="*/ 0 60000 65536"/>
              <a:gd name="T10" fmla="*/ 0 60000 65536"/>
              <a:gd name="T11" fmla="*/ 0 60000 65536"/>
              <a:gd name="T12" fmla="*/ 0 w 58"/>
              <a:gd name="T13" fmla="*/ 0 h 72"/>
              <a:gd name="T14" fmla="*/ 58 w 58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" h="72">
                <a:moveTo>
                  <a:pt x="29" y="0"/>
                </a:moveTo>
                <a:lnTo>
                  <a:pt x="58" y="72"/>
                </a:lnTo>
                <a:lnTo>
                  <a:pt x="0" y="24"/>
                </a:lnTo>
                <a:lnTo>
                  <a:pt x="29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0" name="Freeform 70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1730375" y="5583238"/>
            <a:ext cx="23813" cy="22225"/>
          </a:xfrm>
          <a:custGeom>
            <a:avLst/>
            <a:gdLst>
              <a:gd name="T0" fmla="*/ 2147483647 w 68"/>
              <a:gd name="T1" fmla="*/ 0 h 60"/>
              <a:gd name="T2" fmla="*/ 2147483647 w 68"/>
              <a:gd name="T3" fmla="*/ 2147483647 h 60"/>
              <a:gd name="T4" fmla="*/ 0 w 68"/>
              <a:gd name="T5" fmla="*/ 2147483647 h 60"/>
              <a:gd name="T6" fmla="*/ 2147483647 w 68"/>
              <a:gd name="T7" fmla="*/ 0 h 6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60"/>
              <a:gd name="T14" fmla="*/ 68 w 68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60">
                <a:moveTo>
                  <a:pt x="22" y="0"/>
                </a:moveTo>
                <a:lnTo>
                  <a:pt x="68" y="60"/>
                </a:lnTo>
                <a:lnTo>
                  <a:pt x="0" y="30"/>
                </a:lnTo>
                <a:lnTo>
                  <a:pt x="22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1" name="Freeform 71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1714500" y="5614988"/>
            <a:ext cx="25400" cy="15875"/>
          </a:xfrm>
          <a:custGeom>
            <a:avLst/>
            <a:gdLst>
              <a:gd name="T0" fmla="*/ 2147483647 w 73"/>
              <a:gd name="T1" fmla="*/ 0 h 46"/>
              <a:gd name="T2" fmla="*/ 2147483647 w 73"/>
              <a:gd name="T3" fmla="*/ 2147483647 h 46"/>
              <a:gd name="T4" fmla="*/ 0 w 73"/>
              <a:gd name="T5" fmla="*/ 2147483647 h 46"/>
              <a:gd name="T6" fmla="*/ 2147483647 w 73"/>
              <a:gd name="T7" fmla="*/ 0 h 46"/>
              <a:gd name="T8" fmla="*/ 0 60000 65536"/>
              <a:gd name="T9" fmla="*/ 0 60000 65536"/>
              <a:gd name="T10" fmla="*/ 0 60000 65536"/>
              <a:gd name="T11" fmla="*/ 0 60000 65536"/>
              <a:gd name="T12" fmla="*/ 0 w 73"/>
              <a:gd name="T13" fmla="*/ 0 h 46"/>
              <a:gd name="T14" fmla="*/ 73 w 73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" h="46">
                <a:moveTo>
                  <a:pt x="13" y="0"/>
                </a:moveTo>
                <a:lnTo>
                  <a:pt x="73" y="46"/>
                </a:lnTo>
                <a:lnTo>
                  <a:pt x="0" y="34"/>
                </a:lnTo>
                <a:lnTo>
                  <a:pt x="13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2" name="Freeform 72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1704975" y="5649913"/>
            <a:ext cx="26988" cy="12700"/>
          </a:xfrm>
          <a:custGeom>
            <a:avLst/>
            <a:gdLst>
              <a:gd name="T0" fmla="*/ 2147483647 w 75"/>
              <a:gd name="T1" fmla="*/ 0 h 38"/>
              <a:gd name="T2" fmla="*/ 2147483647 w 75"/>
              <a:gd name="T3" fmla="*/ 2147483647 h 38"/>
              <a:gd name="T4" fmla="*/ 0 w 75"/>
              <a:gd name="T5" fmla="*/ 2147483647 h 38"/>
              <a:gd name="T6" fmla="*/ 2147483647 w 75"/>
              <a:gd name="T7" fmla="*/ 0 h 38"/>
              <a:gd name="T8" fmla="*/ 0 60000 65536"/>
              <a:gd name="T9" fmla="*/ 0 60000 65536"/>
              <a:gd name="T10" fmla="*/ 0 60000 65536"/>
              <a:gd name="T11" fmla="*/ 0 60000 65536"/>
              <a:gd name="T12" fmla="*/ 0 w 75"/>
              <a:gd name="T13" fmla="*/ 0 h 38"/>
              <a:gd name="T14" fmla="*/ 75 w 75"/>
              <a:gd name="T15" fmla="*/ 38 h 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" h="38">
                <a:moveTo>
                  <a:pt x="5" y="0"/>
                </a:moveTo>
                <a:lnTo>
                  <a:pt x="75" y="29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3" name="Freeform 73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1706563" y="5688013"/>
            <a:ext cx="26987" cy="11112"/>
          </a:xfrm>
          <a:custGeom>
            <a:avLst/>
            <a:gdLst>
              <a:gd name="T0" fmla="*/ 0 w 75"/>
              <a:gd name="T1" fmla="*/ 0 h 37"/>
              <a:gd name="T2" fmla="*/ 2147483647 w 75"/>
              <a:gd name="T3" fmla="*/ 2147483647 h 37"/>
              <a:gd name="T4" fmla="*/ 2147483647 w 75"/>
              <a:gd name="T5" fmla="*/ 2147483647 h 37"/>
              <a:gd name="T6" fmla="*/ 0 w 75"/>
              <a:gd name="T7" fmla="*/ 0 h 37"/>
              <a:gd name="T8" fmla="*/ 0 60000 65536"/>
              <a:gd name="T9" fmla="*/ 0 60000 65536"/>
              <a:gd name="T10" fmla="*/ 0 60000 65536"/>
              <a:gd name="T11" fmla="*/ 0 60000 65536"/>
              <a:gd name="T12" fmla="*/ 0 w 75"/>
              <a:gd name="T13" fmla="*/ 0 h 37"/>
              <a:gd name="T14" fmla="*/ 75 w 75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" h="37">
                <a:moveTo>
                  <a:pt x="0" y="0"/>
                </a:moveTo>
                <a:lnTo>
                  <a:pt x="75" y="9"/>
                </a:lnTo>
                <a:lnTo>
                  <a:pt x="5" y="37"/>
                </a:lnTo>
                <a:lnTo>
                  <a:pt x="0" y="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4" name="Freeform 74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1714500" y="5719763"/>
            <a:ext cx="25400" cy="15875"/>
          </a:xfrm>
          <a:custGeom>
            <a:avLst/>
            <a:gdLst>
              <a:gd name="T0" fmla="*/ 0 w 74"/>
              <a:gd name="T1" fmla="*/ 2147483647 h 46"/>
              <a:gd name="T2" fmla="*/ 2147483647 w 74"/>
              <a:gd name="T3" fmla="*/ 0 h 46"/>
              <a:gd name="T4" fmla="*/ 2147483647 w 74"/>
              <a:gd name="T5" fmla="*/ 2147483647 h 46"/>
              <a:gd name="T6" fmla="*/ 0 w 74"/>
              <a:gd name="T7" fmla="*/ 2147483647 h 46"/>
              <a:gd name="T8" fmla="*/ 0 60000 65536"/>
              <a:gd name="T9" fmla="*/ 0 60000 65536"/>
              <a:gd name="T10" fmla="*/ 0 60000 65536"/>
              <a:gd name="T11" fmla="*/ 0 60000 65536"/>
              <a:gd name="T12" fmla="*/ 0 w 74"/>
              <a:gd name="T13" fmla="*/ 0 h 46"/>
              <a:gd name="T14" fmla="*/ 74 w 74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" h="46">
                <a:moveTo>
                  <a:pt x="0" y="10"/>
                </a:moveTo>
                <a:lnTo>
                  <a:pt x="74" y="0"/>
                </a:lnTo>
                <a:lnTo>
                  <a:pt x="14" y="46"/>
                </a:lnTo>
                <a:lnTo>
                  <a:pt x="0" y="1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5" name="Freeform 75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1731963" y="5745163"/>
            <a:ext cx="23812" cy="20637"/>
          </a:xfrm>
          <a:custGeom>
            <a:avLst/>
            <a:gdLst>
              <a:gd name="T0" fmla="*/ 0 w 69"/>
              <a:gd name="T1" fmla="*/ 2147483647 h 60"/>
              <a:gd name="T2" fmla="*/ 2147483647 w 69"/>
              <a:gd name="T3" fmla="*/ 0 h 60"/>
              <a:gd name="T4" fmla="*/ 2147483647 w 69"/>
              <a:gd name="T5" fmla="*/ 2147483647 h 60"/>
              <a:gd name="T6" fmla="*/ 0 w 69"/>
              <a:gd name="T7" fmla="*/ 2147483647 h 60"/>
              <a:gd name="T8" fmla="*/ 0 60000 65536"/>
              <a:gd name="T9" fmla="*/ 0 60000 65536"/>
              <a:gd name="T10" fmla="*/ 0 60000 65536"/>
              <a:gd name="T11" fmla="*/ 0 60000 65536"/>
              <a:gd name="T12" fmla="*/ 0 w 69"/>
              <a:gd name="T13" fmla="*/ 0 h 60"/>
              <a:gd name="T14" fmla="*/ 69 w 69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" h="60">
                <a:moveTo>
                  <a:pt x="0" y="30"/>
                </a:moveTo>
                <a:lnTo>
                  <a:pt x="69" y="0"/>
                </a:lnTo>
                <a:lnTo>
                  <a:pt x="23" y="60"/>
                </a:lnTo>
                <a:lnTo>
                  <a:pt x="0" y="30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6" name="Freeform 76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1755775" y="5765800"/>
            <a:ext cx="20638" cy="25400"/>
          </a:xfrm>
          <a:custGeom>
            <a:avLst/>
            <a:gdLst>
              <a:gd name="T0" fmla="*/ 0 w 60"/>
              <a:gd name="T1" fmla="*/ 2147483647 h 69"/>
              <a:gd name="T2" fmla="*/ 2147483647 w 60"/>
              <a:gd name="T3" fmla="*/ 0 h 69"/>
              <a:gd name="T4" fmla="*/ 2147483647 w 60"/>
              <a:gd name="T5" fmla="*/ 2147483647 h 69"/>
              <a:gd name="T6" fmla="*/ 0 w 60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60"/>
              <a:gd name="T13" fmla="*/ 0 h 69"/>
              <a:gd name="T14" fmla="*/ 60 w 60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" h="69">
                <a:moveTo>
                  <a:pt x="0" y="46"/>
                </a:moveTo>
                <a:lnTo>
                  <a:pt x="60" y="0"/>
                </a:lnTo>
                <a:lnTo>
                  <a:pt x="31" y="69"/>
                </a:lnTo>
                <a:lnTo>
                  <a:pt x="0" y="46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7" name="Freeform 77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1785938" y="5781675"/>
            <a:ext cx="15875" cy="25400"/>
          </a:xfrm>
          <a:custGeom>
            <a:avLst/>
            <a:gdLst>
              <a:gd name="T0" fmla="*/ 0 w 46"/>
              <a:gd name="T1" fmla="*/ 2147483647 h 76"/>
              <a:gd name="T2" fmla="*/ 2147483647 w 46"/>
              <a:gd name="T3" fmla="*/ 0 h 76"/>
              <a:gd name="T4" fmla="*/ 2147483647 w 46"/>
              <a:gd name="T5" fmla="*/ 2147483647 h 76"/>
              <a:gd name="T6" fmla="*/ 0 w 46"/>
              <a:gd name="T7" fmla="*/ 2147483647 h 76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76"/>
              <a:gd name="T14" fmla="*/ 46 w 46"/>
              <a:gd name="T15" fmla="*/ 76 h 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76">
                <a:moveTo>
                  <a:pt x="0" y="62"/>
                </a:moveTo>
                <a:lnTo>
                  <a:pt x="46" y="0"/>
                </a:lnTo>
                <a:lnTo>
                  <a:pt x="35" y="76"/>
                </a:lnTo>
                <a:lnTo>
                  <a:pt x="0" y="62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8" name="Freeform 78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1820863" y="5788025"/>
            <a:ext cx="12700" cy="26988"/>
          </a:xfrm>
          <a:custGeom>
            <a:avLst/>
            <a:gdLst>
              <a:gd name="T0" fmla="*/ 0 w 36"/>
              <a:gd name="T1" fmla="*/ 2147483647 h 77"/>
              <a:gd name="T2" fmla="*/ 2147483647 w 36"/>
              <a:gd name="T3" fmla="*/ 0 h 77"/>
              <a:gd name="T4" fmla="*/ 2147483647 w 36"/>
              <a:gd name="T5" fmla="*/ 2147483647 h 77"/>
              <a:gd name="T6" fmla="*/ 0 w 36"/>
              <a:gd name="T7" fmla="*/ 2147483647 h 77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77"/>
              <a:gd name="T14" fmla="*/ 36 w 36"/>
              <a:gd name="T15" fmla="*/ 77 h 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77">
                <a:moveTo>
                  <a:pt x="0" y="72"/>
                </a:moveTo>
                <a:lnTo>
                  <a:pt x="28" y="0"/>
                </a:lnTo>
                <a:lnTo>
                  <a:pt x="36" y="77"/>
                </a:lnTo>
                <a:lnTo>
                  <a:pt x="0" y="72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19" name="Freeform 79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1855788" y="5788025"/>
            <a:ext cx="14287" cy="26988"/>
          </a:xfrm>
          <a:custGeom>
            <a:avLst/>
            <a:gdLst>
              <a:gd name="T0" fmla="*/ 0 w 38"/>
              <a:gd name="T1" fmla="*/ 2147483647 h 77"/>
              <a:gd name="T2" fmla="*/ 2147483647 w 38"/>
              <a:gd name="T3" fmla="*/ 0 h 77"/>
              <a:gd name="T4" fmla="*/ 2147483647 w 38"/>
              <a:gd name="T5" fmla="*/ 2147483647 h 77"/>
              <a:gd name="T6" fmla="*/ 0 w 38"/>
              <a:gd name="T7" fmla="*/ 2147483647 h 77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77"/>
              <a:gd name="T14" fmla="*/ 38 w 38"/>
              <a:gd name="T15" fmla="*/ 77 h 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77">
                <a:moveTo>
                  <a:pt x="0" y="77"/>
                </a:moveTo>
                <a:lnTo>
                  <a:pt x="11" y="0"/>
                </a:lnTo>
                <a:lnTo>
                  <a:pt x="38" y="71"/>
                </a:lnTo>
                <a:lnTo>
                  <a:pt x="0" y="77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0" name="Freeform 80"/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1887538" y="5780088"/>
            <a:ext cx="15875" cy="26987"/>
          </a:xfrm>
          <a:custGeom>
            <a:avLst/>
            <a:gdLst>
              <a:gd name="T0" fmla="*/ 2147483647 w 44"/>
              <a:gd name="T1" fmla="*/ 2147483647 h 76"/>
              <a:gd name="T2" fmla="*/ 0 w 44"/>
              <a:gd name="T3" fmla="*/ 0 h 76"/>
              <a:gd name="T4" fmla="*/ 2147483647 w 44"/>
              <a:gd name="T5" fmla="*/ 2147483647 h 76"/>
              <a:gd name="T6" fmla="*/ 2147483647 w 44"/>
              <a:gd name="T7" fmla="*/ 2147483647 h 76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76"/>
              <a:gd name="T14" fmla="*/ 44 w 44"/>
              <a:gd name="T15" fmla="*/ 76 h 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76">
                <a:moveTo>
                  <a:pt x="9" y="76"/>
                </a:moveTo>
                <a:lnTo>
                  <a:pt x="0" y="0"/>
                </a:lnTo>
                <a:lnTo>
                  <a:pt x="44" y="61"/>
                </a:lnTo>
                <a:lnTo>
                  <a:pt x="9" y="76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1" name="Freeform 81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1912938" y="5764213"/>
            <a:ext cx="20637" cy="25400"/>
          </a:xfrm>
          <a:custGeom>
            <a:avLst/>
            <a:gdLst>
              <a:gd name="T0" fmla="*/ 2147483647 w 58"/>
              <a:gd name="T1" fmla="*/ 2147483647 h 71"/>
              <a:gd name="T2" fmla="*/ 0 w 58"/>
              <a:gd name="T3" fmla="*/ 0 h 71"/>
              <a:gd name="T4" fmla="*/ 2147483647 w 58"/>
              <a:gd name="T5" fmla="*/ 2147483647 h 71"/>
              <a:gd name="T6" fmla="*/ 2147483647 w 58"/>
              <a:gd name="T7" fmla="*/ 2147483647 h 71"/>
              <a:gd name="T8" fmla="*/ 0 60000 65536"/>
              <a:gd name="T9" fmla="*/ 0 60000 65536"/>
              <a:gd name="T10" fmla="*/ 0 60000 65536"/>
              <a:gd name="T11" fmla="*/ 0 60000 65536"/>
              <a:gd name="T12" fmla="*/ 0 w 58"/>
              <a:gd name="T13" fmla="*/ 0 h 71"/>
              <a:gd name="T14" fmla="*/ 58 w 58"/>
              <a:gd name="T15" fmla="*/ 71 h 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" h="71">
                <a:moveTo>
                  <a:pt x="28" y="71"/>
                </a:moveTo>
                <a:lnTo>
                  <a:pt x="0" y="0"/>
                </a:lnTo>
                <a:lnTo>
                  <a:pt x="58" y="48"/>
                </a:lnTo>
                <a:lnTo>
                  <a:pt x="28" y="71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2" name="Freeform 82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1933575" y="5743575"/>
            <a:ext cx="23813" cy="20638"/>
          </a:xfrm>
          <a:custGeom>
            <a:avLst/>
            <a:gdLst>
              <a:gd name="T0" fmla="*/ 2147483647 w 68"/>
              <a:gd name="T1" fmla="*/ 2147483647 h 61"/>
              <a:gd name="T2" fmla="*/ 0 w 68"/>
              <a:gd name="T3" fmla="*/ 0 h 61"/>
              <a:gd name="T4" fmla="*/ 2147483647 w 68"/>
              <a:gd name="T5" fmla="*/ 2147483647 h 61"/>
              <a:gd name="T6" fmla="*/ 2147483647 w 68"/>
              <a:gd name="T7" fmla="*/ 2147483647 h 61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61"/>
              <a:gd name="T14" fmla="*/ 68 w 68"/>
              <a:gd name="T15" fmla="*/ 61 h 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61">
                <a:moveTo>
                  <a:pt x="46" y="61"/>
                </a:moveTo>
                <a:lnTo>
                  <a:pt x="0" y="0"/>
                </a:lnTo>
                <a:lnTo>
                  <a:pt x="68" y="29"/>
                </a:lnTo>
                <a:lnTo>
                  <a:pt x="46" y="61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3" name="Freeform 83"/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1947863" y="5715000"/>
            <a:ext cx="25400" cy="17463"/>
          </a:xfrm>
          <a:custGeom>
            <a:avLst/>
            <a:gdLst>
              <a:gd name="T0" fmla="*/ 2147483647 w 74"/>
              <a:gd name="T1" fmla="*/ 2147483647 h 48"/>
              <a:gd name="T2" fmla="*/ 0 w 74"/>
              <a:gd name="T3" fmla="*/ 0 h 48"/>
              <a:gd name="T4" fmla="*/ 2147483647 w 74"/>
              <a:gd name="T5" fmla="*/ 2147483647 h 48"/>
              <a:gd name="T6" fmla="*/ 2147483647 w 74"/>
              <a:gd name="T7" fmla="*/ 2147483647 h 48"/>
              <a:gd name="T8" fmla="*/ 0 60000 65536"/>
              <a:gd name="T9" fmla="*/ 0 60000 65536"/>
              <a:gd name="T10" fmla="*/ 0 60000 65536"/>
              <a:gd name="T11" fmla="*/ 0 60000 65536"/>
              <a:gd name="T12" fmla="*/ 0 w 74"/>
              <a:gd name="T13" fmla="*/ 0 h 48"/>
              <a:gd name="T14" fmla="*/ 74 w 7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" h="48">
                <a:moveTo>
                  <a:pt x="60" y="48"/>
                </a:moveTo>
                <a:lnTo>
                  <a:pt x="0" y="0"/>
                </a:lnTo>
                <a:lnTo>
                  <a:pt x="74" y="11"/>
                </a:lnTo>
                <a:lnTo>
                  <a:pt x="60" y="48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4" name="Freeform 84"/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1955800" y="5684838"/>
            <a:ext cx="23813" cy="12700"/>
          </a:xfrm>
          <a:custGeom>
            <a:avLst/>
            <a:gdLst>
              <a:gd name="T0" fmla="*/ 2147483647 w 73"/>
              <a:gd name="T1" fmla="*/ 2147483647 h 39"/>
              <a:gd name="T2" fmla="*/ 0 w 73"/>
              <a:gd name="T3" fmla="*/ 2147483647 h 39"/>
              <a:gd name="T4" fmla="*/ 2147483647 w 73"/>
              <a:gd name="T5" fmla="*/ 0 h 39"/>
              <a:gd name="T6" fmla="*/ 2147483647 w 73"/>
              <a:gd name="T7" fmla="*/ 2147483647 h 39"/>
              <a:gd name="T8" fmla="*/ 0 60000 65536"/>
              <a:gd name="T9" fmla="*/ 0 60000 65536"/>
              <a:gd name="T10" fmla="*/ 0 60000 65536"/>
              <a:gd name="T11" fmla="*/ 0 60000 65536"/>
              <a:gd name="T12" fmla="*/ 0 w 73"/>
              <a:gd name="T13" fmla="*/ 0 h 39"/>
              <a:gd name="T14" fmla="*/ 73 w 7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" h="39">
                <a:moveTo>
                  <a:pt x="69" y="39"/>
                </a:moveTo>
                <a:lnTo>
                  <a:pt x="0" y="8"/>
                </a:lnTo>
                <a:lnTo>
                  <a:pt x="73" y="0"/>
                </a:lnTo>
                <a:lnTo>
                  <a:pt x="69" y="39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5" name="Freeform 85"/>
          <p:cNvSpPr>
            <a:spLocks/>
          </p:cNvSpPr>
          <p:nvPr>
            <p:custDataLst>
              <p:tags r:id="rId41"/>
            </p:custDataLst>
          </p:nvPr>
        </p:nvSpPr>
        <p:spPr bwMode="auto">
          <a:xfrm>
            <a:off x="1955800" y="5646738"/>
            <a:ext cx="23813" cy="12700"/>
          </a:xfrm>
          <a:custGeom>
            <a:avLst/>
            <a:gdLst>
              <a:gd name="T0" fmla="*/ 2147483647 w 73"/>
              <a:gd name="T1" fmla="*/ 2147483647 h 39"/>
              <a:gd name="T2" fmla="*/ 0 w 73"/>
              <a:gd name="T3" fmla="*/ 2147483647 h 39"/>
              <a:gd name="T4" fmla="*/ 2147483647 w 73"/>
              <a:gd name="T5" fmla="*/ 0 h 39"/>
              <a:gd name="T6" fmla="*/ 2147483647 w 73"/>
              <a:gd name="T7" fmla="*/ 2147483647 h 39"/>
              <a:gd name="T8" fmla="*/ 0 60000 65536"/>
              <a:gd name="T9" fmla="*/ 0 60000 65536"/>
              <a:gd name="T10" fmla="*/ 0 60000 65536"/>
              <a:gd name="T11" fmla="*/ 0 60000 65536"/>
              <a:gd name="T12" fmla="*/ 0 w 73"/>
              <a:gd name="T13" fmla="*/ 0 h 39"/>
              <a:gd name="T14" fmla="*/ 73 w 7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" h="39">
                <a:moveTo>
                  <a:pt x="73" y="39"/>
                </a:moveTo>
                <a:lnTo>
                  <a:pt x="0" y="28"/>
                </a:lnTo>
                <a:lnTo>
                  <a:pt x="68" y="0"/>
                </a:lnTo>
                <a:lnTo>
                  <a:pt x="73" y="39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6" name="Freeform 86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1946275" y="5611813"/>
            <a:ext cx="26988" cy="15875"/>
          </a:xfrm>
          <a:custGeom>
            <a:avLst/>
            <a:gdLst>
              <a:gd name="T0" fmla="*/ 2147483647 w 75"/>
              <a:gd name="T1" fmla="*/ 2147483647 h 44"/>
              <a:gd name="T2" fmla="*/ 0 w 75"/>
              <a:gd name="T3" fmla="*/ 2147483647 h 44"/>
              <a:gd name="T4" fmla="*/ 2147483647 w 75"/>
              <a:gd name="T5" fmla="*/ 0 h 44"/>
              <a:gd name="T6" fmla="*/ 2147483647 w 75"/>
              <a:gd name="T7" fmla="*/ 2147483647 h 44"/>
              <a:gd name="T8" fmla="*/ 0 60000 65536"/>
              <a:gd name="T9" fmla="*/ 0 60000 65536"/>
              <a:gd name="T10" fmla="*/ 0 60000 65536"/>
              <a:gd name="T11" fmla="*/ 0 60000 65536"/>
              <a:gd name="T12" fmla="*/ 0 w 75"/>
              <a:gd name="T13" fmla="*/ 0 h 44"/>
              <a:gd name="T14" fmla="*/ 75 w 75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" h="44">
                <a:moveTo>
                  <a:pt x="75" y="35"/>
                </a:moveTo>
                <a:lnTo>
                  <a:pt x="0" y="44"/>
                </a:lnTo>
                <a:lnTo>
                  <a:pt x="59" y="0"/>
                </a:lnTo>
                <a:lnTo>
                  <a:pt x="75" y="35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7" name="Freeform 87"/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1931988" y="5580063"/>
            <a:ext cx="23812" cy="22225"/>
          </a:xfrm>
          <a:custGeom>
            <a:avLst/>
            <a:gdLst>
              <a:gd name="T0" fmla="*/ 2147483647 w 69"/>
              <a:gd name="T1" fmla="*/ 2147483647 h 60"/>
              <a:gd name="T2" fmla="*/ 0 w 69"/>
              <a:gd name="T3" fmla="*/ 2147483647 h 60"/>
              <a:gd name="T4" fmla="*/ 2147483647 w 69"/>
              <a:gd name="T5" fmla="*/ 0 h 60"/>
              <a:gd name="T6" fmla="*/ 2147483647 w 69"/>
              <a:gd name="T7" fmla="*/ 2147483647 h 60"/>
              <a:gd name="T8" fmla="*/ 0 60000 65536"/>
              <a:gd name="T9" fmla="*/ 0 60000 65536"/>
              <a:gd name="T10" fmla="*/ 0 60000 65536"/>
              <a:gd name="T11" fmla="*/ 0 60000 65536"/>
              <a:gd name="T12" fmla="*/ 0 w 69"/>
              <a:gd name="T13" fmla="*/ 0 h 60"/>
              <a:gd name="T14" fmla="*/ 69 w 69"/>
              <a:gd name="T15" fmla="*/ 60 h 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" h="60">
                <a:moveTo>
                  <a:pt x="69" y="31"/>
                </a:moveTo>
                <a:lnTo>
                  <a:pt x="0" y="60"/>
                </a:lnTo>
                <a:lnTo>
                  <a:pt x="45" y="0"/>
                </a:lnTo>
                <a:lnTo>
                  <a:pt x="69" y="31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8" name="Freeform 88"/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1909763" y="5556250"/>
            <a:ext cx="20637" cy="23813"/>
          </a:xfrm>
          <a:custGeom>
            <a:avLst/>
            <a:gdLst>
              <a:gd name="T0" fmla="*/ 2147483647 w 60"/>
              <a:gd name="T1" fmla="*/ 2147483647 h 70"/>
              <a:gd name="T2" fmla="*/ 0 w 60"/>
              <a:gd name="T3" fmla="*/ 2147483647 h 70"/>
              <a:gd name="T4" fmla="*/ 2147483647 w 60"/>
              <a:gd name="T5" fmla="*/ 0 h 70"/>
              <a:gd name="T6" fmla="*/ 2147483647 w 60"/>
              <a:gd name="T7" fmla="*/ 2147483647 h 70"/>
              <a:gd name="T8" fmla="*/ 0 60000 65536"/>
              <a:gd name="T9" fmla="*/ 0 60000 65536"/>
              <a:gd name="T10" fmla="*/ 0 60000 65536"/>
              <a:gd name="T11" fmla="*/ 0 60000 65536"/>
              <a:gd name="T12" fmla="*/ 0 w 60"/>
              <a:gd name="T13" fmla="*/ 0 h 70"/>
              <a:gd name="T14" fmla="*/ 60 w 60"/>
              <a:gd name="T15" fmla="*/ 70 h 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" h="70">
                <a:moveTo>
                  <a:pt x="60" y="23"/>
                </a:moveTo>
                <a:lnTo>
                  <a:pt x="0" y="70"/>
                </a:lnTo>
                <a:lnTo>
                  <a:pt x="30" y="0"/>
                </a:lnTo>
                <a:lnTo>
                  <a:pt x="60" y="23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29" name="Freeform 89"/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1884363" y="5540375"/>
            <a:ext cx="15875" cy="25400"/>
          </a:xfrm>
          <a:custGeom>
            <a:avLst/>
            <a:gdLst>
              <a:gd name="T0" fmla="*/ 2147483647 w 46"/>
              <a:gd name="T1" fmla="*/ 2147483647 h 75"/>
              <a:gd name="T2" fmla="*/ 0 w 46"/>
              <a:gd name="T3" fmla="*/ 2147483647 h 75"/>
              <a:gd name="T4" fmla="*/ 2147483647 w 46"/>
              <a:gd name="T5" fmla="*/ 0 h 75"/>
              <a:gd name="T6" fmla="*/ 2147483647 w 46"/>
              <a:gd name="T7" fmla="*/ 2147483647 h 7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75"/>
              <a:gd name="T14" fmla="*/ 46 w 46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75">
                <a:moveTo>
                  <a:pt x="46" y="14"/>
                </a:moveTo>
                <a:lnTo>
                  <a:pt x="0" y="75"/>
                </a:lnTo>
                <a:lnTo>
                  <a:pt x="11" y="0"/>
                </a:lnTo>
                <a:lnTo>
                  <a:pt x="46" y="14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0" name="Freeform 90"/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1852613" y="5532438"/>
            <a:ext cx="14287" cy="26987"/>
          </a:xfrm>
          <a:custGeom>
            <a:avLst/>
            <a:gdLst>
              <a:gd name="T0" fmla="*/ 2147483647 w 38"/>
              <a:gd name="T1" fmla="*/ 2147483647 h 75"/>
              <a:gd name="T2" fmla="*/ 2147483647 w 38"/>
              <a:gd name="T3" fmla="*/ 2147483647 h 75"/>
              <a:gd name="T4" fmla="*/ 0 w 38"/>
              <a:gd name="T5" fmla="*/ 0 h 75"/>
              <a:gd name="T6" fmla="*/ 2147483647 w 38"/>
              <a:gd name="T7" fmla="*/ 2147483647 h 75"/>
              <a:gd name="T8" fmla="*/ 0 60000 65536"/>
              <a:gd name="T9" fmla="*/ 0 60000 65536"/>
              <a:gd name="T10" fmla="*/ 0 60000 65536"/>
              <a:gd name="T11" fmla="*/ 0 60000 65536"/>
              <a:gd name="T12" fmla="*/ 0 w 38"/>
              <a:gd name="T13" fmla="*/ 0 h 75"/>
              <a:gd name="T14" fmla="*/ 38 w 38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" h="75">
                <a:moveTo>
                  <a:pt x="38" y="4"/>
                </a:moveTo>
                <a:lnTo>
                  <a:pt x="9" y="75"/>
                </a:lnTo>
                <a:lnTo>
                  <a:pt x="0" y="0"/>
                </a:lnTo>
                <a:lnTo>
                  <a:pt x="38" y="4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1" name="Freeform 91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1831975" y="5580063"/>
            <a:ext cx="23813" cy="98425"/>
          </a:xfrm>
          <a:custGeom>
            <a:avLst/>
            <a:gdLst>
              <a:gd name="T0" fmla="*/ 2147483647 w 67"/>
              <a:gd name="T1" fmla="*/ 2147483647 h 284"/>
              <a:gd name="T2" fmla="*/ 2147483647 w 67"/>
              <a:gd name="T3" fmla="*/ 2147483647 h 284"/>
              <a:gd name="T4" fmla="*/ 2147483647 w 67"/>
              <a:gd name="T5" fmla="*/ 2147483647 h 284"/>
              <a:gd name="T6" fmla="*/ 2147483647 w 67"/>
              <a:gd name="T7" fmla="*/ 2147483647 h 284"/>
              <a:gd name="T8" fmla="*/ 2147483647 w 67"/>
              <a:gd name="T9" fmla="*/ 2147483647 h 284"/>
              <a:gd name="T10" fmla="*/ 2147483647 w 67"/>
              <a:gd name="T11" fmla="*/ 2147483647 h 284"/>
              <a:gd name="T12" fmla="*/ 2147483647 w 67"/>
              <a:gd name="T13" fmla="*/ 2147483647 h 284"/>
              <a:gd name="T14" fmla="*/ 2147483647 w 67"/>
              <a:gd name="T15" fmla="*/ 2147483647 h 284"/>
              <a:gd name="T16" fmla="*/ 2147483647 w 67"/>
              <a:gd name="T17" fmla="*/ 2147483647 h 284"/>
              <a:gd name="T18" fmla="*/ 2147483647 w 67"/>
              <a:gd name="T19" fmla="*/ 0 h 284"/>
              <a:gd name="T20" fmla="*/ 0 w 67"/>
              <a:gd name="T21" fmla="*/ 2147483647 h 284"/>
              <a:gd name="T22" fmla="*/ 2147483647 w 67"/>
              <a:gd name="T23" fmla="*/ 2147483647 h 284"/>
              <a:gd name="T24" fmla="*/ 2147483647 w 67"/>
              <a:gd name="T25" fmla="*/ 2147483647 h 284"/>
              <a:gd name="T26" fmla="*/ 2147483647 w 67"/>
              <a:gd name="T27" fmla="*/ 2147483647 h 284"/>
              <a:gd name="T28" fmla="*/ 2147483647 w 67"/>
              <a:gd name="T29" fmla="*/ 2147483647 h 284"/>
              <a:gd name="T30" fmla="*/ 2147483647 w 67"/>
              <a:gd name="T31" fmla="*/ 2147483647 h 284"/>
              <a:gd name="T32" fmla="*/ 2147483647 w 67"/>
              <a:gd name="T33" fmla="*/ 2147483647 h 284"/>
              <a:gd name="T34" fmla="*/ 2147483647 w 67"/>
              <a:gd name="T35" fmla="*/ 2147483647 h 284"/>
              <a:gd name="T36" fmla="*/ 2147483647 w 67"/>
              <a:gd name="T37" fmla="*/ 2147483647 h 284"/>
              <a:gd name="T38" fmla="*/ 2147483647 w 67"/>
              <a:gd name="T39" fmla="*/ 2147483647 h 284"/>
              <a:gd name="T40" fmla="*/ 2147483647 w 67"/>
              <a:gd name="T41" fmla="*/ 2147483647 h 284"/>
              <a:gd name="T42" fmla="*/ 2147483647 w 67"/>
              <a:gd name="T43" fmla="*/ 2147483647 h 284"/>
              <a:gd name="T44" fmla="*/ 2147483647 w 67"/>
              <a:gd name="T45" fmla="*/ 2147483647 h 284"/>
              <a:gd name="T46" fmla="*/ 2147483647 w 67"/>
              <a:gd name="T47" fmla="*/ 2147483647 h 284"/>
              <a:gd name="T48" fmla="*/ 2147483647 w 67"/>
              <a:gd name="T49" fmla="*/ 2147483647 h 284"/>
              <a:gd name="T50" fmla="*/ 2147483647 w 67"/>
              <a:gd name="T51" fmla="*/ 2147483647 h 284"/>
              <a:gd name="T52" fmla="*/ 2147483647 w 67"/>
              <a:gd name="T53" fmla="*/ 2147483647 h 2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67"/>
              <a:gd name="T82" fmla="*/ 0 h 284"/>
              <a:gd name="T83" fmla="*/ 67 w 67"/>
              <a:gd name="T84" fmla="*/ 284 h 28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67" h="284">
                <a:moveTo>
                  <a:pt x="49" y="267"/>
                </a:moveTo>
                <a:lnTo>
                  <a:pt x="49" y="224"/>
                </a:lnTo>
                <a:lnTo>
                  <a:pt x="50" y="152"/>
                </a:lnTo>
                <a:lnTo>
                  <a:pt x="50" y="83"/>
                </a:lnTo>
                <a:lnTo>
                  <a:pt x="50" y="45"/>
                </a:lnTo>
                <a:lnTo>
                  <a:pt x="55" y="45"/>
                </a:lnTo>
                <a:lnTo>
                  <a:pt x="60" y="45"/>
                </a:lnTo>
                <a:lnTo>
                  <a:pt x="65" y="45"/>
                </a:lnTo>
                <a:lnTo>
                  <a:pt x="67" y="45"/>
                </a:lnTo>
                <a:lnTo>
                  <a:pt x="32" y="0"/>
                </a:lnTo>
                <a:lnTo>
                  <a:pt x="0" y="45"/>
                </a:lnTo>
                <a:lnTo>
                  <a:pt x="2" y="45"/>
                </a:lnTo>
                <a:lnTo>
                  <a:pt x="6" y="45"/>
                </a:lnTo>
                <a:lnTo>
                  <a:pt x="11" y="45"/>
                </a:lnTo>
                <a:lnTo>
                  <a:pt x="16" y="45"/>
                </a:lnTo>
                <a:lnTo>
                  <a:pt x="16" y="83"/>
                </a:lnTo>
                <a:lnTo>
                  <a:pt x="16" y="152"/>
                </a:lnTo>
                <a:lnTo>
                  <a:pt x="16" y="224"/>
                </a:lnTo>
                <a:lnTo>
                  <a:pt x="16" y="267"/>
                </a:lnTo>
                <a:lnTo>
                  <a:pt x="17" y="274"/>
                </a:lnTo>
                <a:lnTo>
                  <a:pt x="22" y="279"/>
                </a:lnTo>
                <a:lnTo>
                  <a:pt x="27" y="283"/>
                </a:lnTo>
                <a:lnTo>
                  <a:pt x="34" y="284"/>
                </a:lnTo>
                <a:lnTo>
                  <a:pt x="40" y="283"/>
                </a:lnTo>
                <a:lnTo>
                  <a:pt x="45" y="279"/>
                </a:lnTo>
                <a:lnTo>
                  <a:pt x="48" y="274"/>
                </a:lnTo>
                <a:lnTo>
                  <a:pt x="49" y="267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2" name="Freeform 92"/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1836738" y="5659438"/>
            <a:ext cx="122237" cy="25400"/>
          </a:xfrm>
          <a:custGeom>
            <a:avLst/>
            <a:gdLst>
              <a:gd name="T0" fmla="*/ 2147483647 w 350"/>
              <a:gd name="T1" fmla="*/ 2147483647 h 70"/>
              <a:gd name="T2" fmla="*/ 2147483647 w 350"/>
              <a:gd name="T3" fmla="*/ 2147483647 h 70"/>
              <a:gd name="T4" fmla="*/ 2147483647 w 350"/>
              <a:gd name="T5" fmla="*/ 2147483647 h 70"/>
              <a:gd name="T6" fmla="*/ 2147483647 w 350"/>
              <a:gd name="T7" fmla="*/ 2147483647 h 70"/>
              <a:gd name="T8" fmla="*/ 2147483647 w 350"/>
              <a:gd name="T9" fmla="*/ 2147483647 h 70"/>
              <a:gd name="T10" fmla="*/ 2147483647 w 350"/>
              <a:gd name="T11" fmla="*/ 2147483647 h 70"/>
              <a:gd name="T12" fmla="*/ 2147483647 w 350"/>
              <a:gd name="T13" fmla="*/ 2147483647 h 70"/>
              <a:gd name="T14" fmla="*/ 2147483647 w 350"/>
              <a:gd name="T15" fmla="*/ 2147483647 h 70"/>
              <a:gd name="T16" fmla="*/ 2147483647 w 350"/>
              <a:gd name="T17" fmla="*/ 2147483647 h 70"/>
              <a:gd name="T18" fmla="*/ 2147483647 w 350"/>
              <a:gd name="T19" fmla="*/ 2147483647 h 70"/>
              <a:gd name="T20" fmla="*/ 2147483647 w 350"/>
              <a:gd name="T21" fmla="*/ 2147483647 h 70"/>
              <a:gd name="T22" fmla="*/ 2147483647 w 350"/>
              <a:gd name="T23" fmla="*/ 2147483647 h 70"/>
              <a:gd name="T24" fmla="*/ 2147483647 w 350"/>
              <a:gd name="T25" fmla="*/ 2147483647 h 70"/>
              <a:gd name="T26" fmla="*/ 2147483647 w 350"/>
              <a:gd name="T27" fmla="*/ 2147483647 h 70"/>
              <a:gd name="T28" fmla="*/ 2147483647 w 350"/>
              <a:gd name="T29" fmla="*/ 2147483647 h 70"/>
              <a:gd name="T30" fmla="*/ 2147483647 w 350"/>
              <a:gd name="T31" fmla="*/ 2147483647 h 70"/>
              <a:gd name="T32" fmla="*/ 2147483647 w 350"/>
              <a:gd name="T33" fmla="*/ 2147483647 h 70"/>
              <a:gd name="T34" fmla="*/ 2147483647 w 350"/>
              <a:gd name="T35" fmla="*/ 2147483647 h 70"/>
              <a:gd name="T36" fmla="*/ 2147483647 w 350"/>
              <a:gd name="T37" fmla="*/ 2147483647 h 70"/>
              <a:gd name="T38" fmla="*/ 2147483647 w 350"/>
              <a:gd name="T39" fmla="*/ 2147483647 h 70"/>
              <a:gd name="T40" fmla="*/ 2147483647 w 350"/>
              <a:gd name="T41" fmla="*/ 0 h 70"/>
              <a:gd name="T42" fmla="*/ 2147483647 w 350"/>
              <a:gd name="T43" fmla="*/ 2147483647 h 70"/>
              <a:gd name="T44" fmla="*/ 2147483647 w 350"/>
              <a:gd name="T45" fmla="*/ 2147483647 h 70"/>
              <a:gd name="T46" fmla="*/ 2147483647 w 350"/>
              <a:gd name="T47" fmla="*/ 2147483647 h 70"/>
              <a:gd name="T48" fmla="*/ 2147483647 w 350"/>
              <a:gd name="T49" fmla="*/ 2147483647 h 70"/>
              <a:gd name="T50" fmla="*/ 2147483647 w 350"/>
              <a:gd name="T51" fmla="*/ 2147483647 h 70"/>
              <a:gd name="T52" fmla="*/ 2147483647 w 350"/>
              <a:gd name="T53" fmla="*/ 2147483647 h 70"/>
              <a:gd name="T54" fmla="*/ 2147483647 w 350"/>
              <a:gd name="T55" fmla="*/ 2147483647 h 70"/>
              <a:gd name="T56" fmla="*/ 2147483647 w 350"/>
              <a:gd name="T57" fmla="*/ 2147483647 h 70"/>
              <a:gd name="T58" fmla="*/ 2147483647 w 350"/>
              <a:gd name="T59" fmla="*/ 2147483647 h 70"/>
              <a:gd name="T60" fmla="*/ 2147483647 w 350"/>
              <a:gd name="T61" fmla="*/ 2147483647 h 70"/>
              <a:gd name="T62" fmla="*/ 2147483647 w 350"/>
              <a:gd name="T63" fmla="*/ 2147483647 h 70"/>
              <a:gd name="T64" fmla="*/ 2147483647 w 350"/>
              <a:gd name="T65" fmla="*/ 2147483647 h 70"/>
              <a:gd name="T66" fmla="*/ 2147483647 w 350"/>
              <a:gd name="T67" fmla="*/ 2147483647 h 70"/>
              <a:gd name="T68" fmla="*/ 2147483647 w 350"/>
              <a:gd name="T69" fmla="*/ 2147483647 h 70"/>
              <a:gd name="T70" fmla="*/ 2147483647 w 350"/>
              <a:gd name="T71" fmla="*/ 2147483647 h 70"/>
              <a:gd name="T72" fmla="*/ 2147483647 w 350"/>
              <a:gd name="T73" fmla="*/ 2147483647 h 70"/>
              <a:gd name="T74" fmla="*/ 2147483647 w 350"/>
              <a:gd name="T75" fmla="*/ 2147483647 h 70"/>
              <a:gd name="T76" fmla="*/ 2147483647 w 350"/>
              <a:gd name="T77" fmla="*/ 2147483647 h 70"/>
              <a:gd name="T78" fmla="*/ 2147483647 w 350"/>
              <a:gd name="T79" fmla="*/ 2147483647 h 70"/>
              <a:gd name="T80" fmla="*/ 2147483647 w 350"/>
              <a:gd name="T81" fmla="*/ 2147483647 h 70"/>
              <a:gd name="T82" fmla="*/ 2147483647 w 350"/>
              <a:gd name="T83" fmla="*/ 2147483647 h 70"/>
              <a:gd name="T84" fmla="*/ 2147483647 w 350"/>
              <a:gd name="T85" fmla="*/ 2147483647 h 70"/>
              <a:gd name="T86" fmla="*/ 2147483647 w 350"/>
              <a:gd name="T87" fmla="*/ 2147483647 h 70"/>
              <a:gd name="T88" fmla="*/ 2147483647 w 350"/>
              <a:gd name="T89" fmla="*/ 2147483647 h 70"/>
              <a:gd name="T90" fmla="*/ 2147483647 w 350"/>
              <a:gd name="T91" fmla="*/ 2147483647 h 70"/>
              <a:gd name="T92" fmla="*/ 0 w 350"/>
              <a:gd name="T93" fmla="*/ 2147483647 h 70"/>
              <a:gd name="T94" fmla="*/ 2147483647 w 350"/>
              <a:gd name="T95" fmla="*/ 2147483647 h 70"/>
              <a:gd name="T96" fmla="*/ 2147483647 w 350"/>
              <a:gd name="T97" fmla="*/ 2147483647 h 70"/>
              <a:gd name="T98" fmla="*/ 2147483647 w 350"/>
              <a:gd name="T99" fmla="*/ 2147483647 h 70"/>
              <a:gd name="T100" fmla="*/ 2147483647 w 350"/>
              <a:gd name="T101" fmla="*/ 2147483647 h 7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50"/>
              <a:gd name="T154" fmla="*/ 0 h 70"/>
              <a:gd name="T155" fmla="*/ 350 w 350"/>
              <a:gd name="T156" fmla="*/ 70 h 7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50" h="70">
                <a:moveTo>
                  <a:pt x="18" y="19"/>
                </a:moveTo>
                <a:lnTo>
                  <a:pt x="25" y="19"/>
                </a:lnTo>
                <a:lnTo>
                  <a:pt x="37" y="19"/>
                </a:lnTo>
                <a:lnTo>
                  <a:pt x="52" y="19"/>
                </a:lnTo>
                <a:lnTo>
                  <a:pt x="72" y="19"/>
                </a:lnTo>
                <a:lnTo>
                  <a:pt x="93" y="19"/>
                </a:lnTo>
                <a:lnTo>
                  <a:pt x="117" y="19"/>
                </a:lnTo>
                <a:lnTo>
                  <a:pt x="141" y="19"/>
                </a:lnTo>
                <a:lnTo>
                  <a:pt x="167" y="19"/>
                </a:lnTo>
                <a:lnTo>
                  <a:pt x="191" y="19"/>
                </a:lnTo>
                <a:lnTo>
                  <a:pt x="216" y="19"/>
                </a:lnTo>
                <a:lnTo>
                  <a:pt x="238" y="19"/>
                </a:lnTo>
                <a:lnTo>
                  <a:pt x="258" y="19"/>
                </a:lnTo>
                <a:lnTo>
                  <a:pt x="277" y="19"/>
                </a:lnTo>
                <a:lnTo>
                  <a:pt x="291" y="19"/>
                </a:lnTo>
                <a:lnTo>
                  <a:pt x="301" y="19"/>
                </a:lnTo>
                <a:lnTo>
                  <a:pt x="306" y="19"/>
                </a:lnTo>
                <a:lnTo>
                  <a:pt x="306" y="14"/>
                </a:lnTo>
                <a:lnTo>
                  <a:pt x="306" y="7"/>
                </a:lnTo>
                <a:lnTo>
                  <a:pt x="306" y="2"/>
                </a:lnTo>
                <a:lnTo>
                  <a:pt x="306" y="0"/>
                </a:lnTo>
                <a:lnTo>
                  <a:pt x="350" y="37"/>
                </a:lnTo>
                <a:lnTo>
                  <a:pt x="306" y="70"/>
                </a:lnTo>
                <a:lnTo>
                  <a:pt x="306" y="68"/>
                </a:lnTo>
                <a:lnTo>
                  <a:pt x="306" y="64"/>
                </a:lnTo>
                <a:lnTo>
                  <a:pt x="306" y="59"/>
                </a:lnTo>
                <a:lnTo>
                  <a:pt x="306" y="53"/>
                </a:lnTo>
                <a:lnTo>
                  <a:pt x="301" y="53"/>
                </a:lnTo>
                <a:lnTo>
                  <a:pt x="291" y="53"/>
                </a:lnTo>
                <a:lnTo>
                  <a:pt x="277" y="53"/>
                </a:lnTo>
                <a:lnTo>
                  <a:pt x="258" y="53"/>
                </a:lnTo>
                <a:lnTo>
                  <a:pt x="238" y="53"/>
                </a:lnTo>
                <a:lnTo>
                  <a:pt x="216" y="53"/>
                </a:lnTo>
                <a:lnTo>
                  <a:pt x="191" y="53"/>
                </a:lnTo>
                <a:lnTo>
                  <a:pt x="167" y="53"/>
                </a:lnTo>
                <a:lnTo>
                  <a:pt x="141" y="53"/>
                </a:lnTo>
                <a:lnTo>
                  <a:pt x="117" y="53"/>
                </a:lnTo>
                <a:lnTo>
                  <a:pt x="93" y="53"/>
                </a:lnTo>
                <a:lnTo>
                  <a:pt x="72" y="53"/>
                </a:lnTo>
                <a:lnTo>
                  <a:pt x="52" y="53"/>
                </a:lnTo>
                <a:lnTo>
                  <a:pt x="37" y="53"/>
                </a:lnTo>
                <a:lnTo>
                  <a:pt x="25" y="53"/>
                </a:lnTo>
                <a:lnTo>
                  <a:pt x="18" y="53"/>
                </a:lnTo>
                <a:lnTo>
                  <a:pt x="12" y="52"/>
                </a:lnTo>
                <a:lnTo>
                  <a:pt x="6" y="48"/>
                </a:lnTo>
                <a:lnTo>
                  <a:pt x="1" y="42"/>
                </a:lnTo>
                <a:lnTo>
                  <a:pt x="0" y="36"/>
                </a:lnTo>
                <a:lnTo>
                  <a:pt x="1" y="28"/>
                </a:lnTo>
                <a:lnTo>
                  <a:pt x="6" y="23"/>
                </a:lnTo>
                <a:lnTo>
                  <a:pt x="12" y="20"/>
                </a:lnTo>
                <a:lnTo>
                  <a:pt x="18" y="19"/>
                </a:lnTo>
                <a:close/>
              </a:path>
            </a:pathLst>
          </a:custGeom>
          <a:solidFill>
            <a:srgbClr val="19BFE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3" name="Freeform 93"/>
          <p:cNvSpPr>
            <a:spLocks/>
          </p:cNvSpPr>
          <p:nvPr>
            <p:custDataLst>
              <p:tags r:id="rId49"/>
            </p:custDataLst>
          </p:nvPr>
        </p:nvSpPr>
        <p:spPr bwMode="auto">
          <a:xfrm>
            <a:off x="1666875" y="5259388"/>
            <a:ext cx="125413" cy="254000"/>
          </a:xfrm>
          <a:custGeom>
            <a:avLst/>
            <a:gdLst>
              <a:gd name="T0" fmla="*/ 2147483647 w 358"/>
              <a:gd name="T1" fmla="*/ 0 h 722"/>
              <a:gd name="T2" fmla="*/ 2147483647 w 358"/>
              <a:gd name="T3" fmla="*/ 2147483647 h 722"/>
              <a:gd name="T4" fmla="*/ 2147483647 w 358"/>
              <a:gd name="T5" fmla="*/ 2147483647 h 722"/>
              <a:gd name="T6" fmla="*/ 2147483647 w 358"/>
              <a:gd name="T7" fmla="*/ 2147483647 h 722"/>
              <a:gd name="T8" fmla="*/ 0 w 358"/>
              <a:gd name="T9" fmla="*/ 2147483647 h 722"/>
              <a:gd name="T10" fmla="*/ 2147483647 w 358"/>
              <a:gd name="T11" fmla="*/ 2147483647 h 722"/>
              <a:gd name="T12" fmla="*/ 2147483647 w 358"/>
              <a:gd name="T13" fmla="*/ 0 h 7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8"/>
              <a:gd name="T22" fmla="*/ 0 h 722"/>
              <a:gd name="T23" fmla="*/ 358 w 358"/>
              <a:gd name="T24" fmla="*/ 722 h 7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8" h="722">
                <a:moveTo>
                  <a:pt x="116" y="0"/>
                </a:moveTo>
                <a:lnTo>
                  <a:pt x="358" y="437"/>
                </a:lnTo>
                <a:lnTo>
                  <a:pt x="166" y="362"/>
                </a:lnTo>
                <a:lnTo>
                  <a:pt x="294" y="722"/>
                </a:lnTo>
                <a:lnTo>
                  <a:pt x="0" y="231"/>
                </a:lnTo>
                <a:lnTo>
                  <a:pt x="202" y="308"/>
                </a:lnTo>
                <a:lnTo>
                  <a:pt x="116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4" name="Freeform 94"/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1898650" y="5262563"/>
            <a:ext cx="98425" cy="303212"/>
          </a:xfrm>
          <a:custGeom>
            <a:avLst/>
            <a:gdLst>
              <a:gd name="T0" fmla="*/ 2147483647 w 280"/>
              <a:gd name="T1" fmla="*/ 0 h 865"/>
              <a:gd name="T2" fmla="*/ 2147483647 w 280"/>
              <a:gd name="T3" fmla="*/ 2147483647 h 865"/>
              <a:gd name="T4" fmla="*/ 2147483647 w 280"/>
              <a:gd name="T5" fmla="*/ 2147483647 h 865"/>
              <a:gd name="T6" fmla="*/ 0 w 280"/>
              <a:gd name="T7" fmla="*/ 2147483647 h 865"/>
              <a:gd name="T8" fmla="*/ 2147483647 w 280"/>
              <a:gd name="T9" fmla="*/ 2147483647 h 865"/>
              <a:gd name="T10" fmla="*/ 2147483647 w 280"/>
              <a:gd name="T11" fmla="*/ 2147483647 h 865"/>
              <a:gd name="T12" fmla="*/ 2147483647 w 280"/>
              <a:gd name="T13" fmla="*/ 0 h 8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0"/>
              <a:gd name="T22" fmla="*/ 0 h 865"/>
              <a:gd name="T23" fmla="*/ 280 w 280"/>
              <a:gd name="T24" fmla="*/ 865 h 8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0" h="865">
                <a:moveTo>
                  <a:pt x="280" y="0"/>
                </a:moveTo>
                <a:lnTo>
                  <a:pt x="249" y="616"/>
                </a:lnTo>
                <a:lnTo>
                  <a:pt x="99" y="408"/>
                </a:lnTo>
                <a:lnTo>
                  <a:pt x="0" y="865"/>
                </a:lnTo>
                <a:lnTo>
                  <a:pt x="12" y="160"/>
                </a:lnTo>
                <a:lnTo>
                  <a:pt x="171" y="376"/>
                </a:lnTo>
                <a:lnTo>
                  <a:pt x="280" y="0"/>
                </a:lnTo>
                <a:close/>
              </a:path>
            </a:pathLst>
          </a:custGeom>
          <a:solidFill>
            <a:srgbClr val="FF4C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5" name="Freeform 95"/>
          <p:cNvSpPr>
            <a:spLocks/>
          </p:cNvSpPr>
          <p:nvPr>
            <p:custDataLst>
              <p:tags r:id="rId51"/>
            </p:custDataLst>
          </p:nvPr>
        </p:nvSpPr>
        <p:spPr bwMode="auto">
          <a:xfrm>
            <a:off x="1955800" y="5402263"/>
            <a:ext cx="204788" cy="163512"/>
          </a:xfrm>
          <a:custGeom>
            <a:avLst/>
            <a:gdLst>
              <a:gd name="T0" fmla="*/ 2147483647 w 585"/>
              <a:gd name="T1" fmla="*/ 2147483647 h 465"/>
              <a:gd name="T2" fmla="*/ 2147483647 w 585"/>
              <a:gd name="T3" fmla="*/ 2147483647 h 465"/>
              <a:gd name="T4" fmla="*/ 2147483647 w 585"/>
              <a:gd name="T5" fmla="*/ 2147483647 h 465"/>
              <a:gd name="T6" fmla="*/ 0 w 585"/>
              <a:gd name="T7" fmla="*/ 2147483647 h 465"/>
              <a:gd name="T8" fmla="*/ 2147483647 w 585"/>
              <a:gd name="T9" fmla="*/ 0 h 465"/>
              <a:gd name="T10" fmla="*/ 2147483647 w 585"/>
              <a:gd name="T11" fmla="*/ 2147483647 h 465"/>
              <a:gd name="T12" fmla="*/ 2147483647 w 585"/>
              <a:gd name="T13" fmla="*/ 2147483647 h 4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5"/>
              <a:gd name="T22" fmla="*/ 0 h 465"/>
              <a:gd name="T23" fmla="*/ 585 w 585"/>
              <a:gd name="T24" fmla="*/ 465 h 4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5" h="465">
                <a:moveTo>
                  <a:pt x="585" y="26"/>
                </a:moveTo>
                <a:lnTo>
                  <a:pt x="281" y="420"/>
                </a:lnTo>
                <a:lnTo>
                  <a:pt x="276" y="209"/>
                </a:lnTo>
                <a:lnTo>
                  <a:pt x="0" y="465"/>
                </a:lnTo>
                <a:lnTo>
                  <a:pt x="333" y="0"/>
                </a:lnTo>
                <a:lnTo>
                  <a:pt x="339" y="223"/>
                </a:lnTo>
                <a:lnTo>
                  <a:pt x="585" y="26"/>
                </a:lnTo>
                <a:close/>
              </a:path>
            </a:pathLst>
          </a:custGeom>
          <a:solidFill>
            <a:srgbClr val="B200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6" name="Freeform 96"/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1571625" y="5748338"/>
            <a:ext cx="574675" cy="173037"/>
          </a:xfrm>
          <a:custGeom>
            <a:avLst/>
            <a:gdLst>
              <a:gd name="T0" fmla="*/ 2147483647 w 1635"/>
              <a:gd name="T1" fmla="*/ 2147483647 h 491"/>
              <a:gd name="T2" fmla="*/ 2147483647 w 1635"/>
              <a:gd name="T3" fmla="*/ 2147483647 h 491"/>
              <a:gd name="T4" fmla="*/ 2147483647 w 1635"/>
              <a:gd name="T5" fmla="*/ 2147483647 h 491"/>
              <a:gd name="T6" fmla="*/ 2147483647 w 1635"/>
              <a:gd name="T7" fmla="*/ 2147483647 h 491"/>
              <a:gd name="T8" fmla="*/ 2147483647 w 1635"/>
              <a:gd name="T9" fmla="*/ 2147483647 h 491"/>
              <a:gd name="T10" fmla="*/ 2147483647 w 1635"/>
              <a:gd name="T11" fmla="*/ 2147483647 h 491"/>
              <a:gd name="T12" fmla="*/ 2147483647 w 1635"/>
              <a:gd name="T13" fmla="*/ 2147483647 h 491"/>
              <a:gd name="T14" fmla="*/ 2147483647 w 1635"/>
              <a:gd name="T15" fmla="*/ 2147483647 h 491"/>
              <a:gd name="T16" fmla="*/ 2147483647 w 1635"/>
              <a:gd name="T17" fmla="*/ 2147483647 h 491"/>
              <a:gd name="T18" fmla="*/ 2147483647 w 1635"/>
              <a:gd name="T19" fmla="*/ 2147483647 h 491"/>
              <a:gd name="T20" fmla="*/ 2147483647 w 1635"/>
              <a:gd name="T21" fmla="*/ 2147483647 h 491"/>
              <a:gd name="T22" fmla="*/ 2147483647 w 1635"/>
              <a:gd name="T23" fmla="*/ 2147483647 h 491"/>
              <a:gd name="T24" fmla="*/ 2147483647 w 1635"/>
              <a:gd name="T25" fmla="*/ 2147483647 h 491"/>
              <a:gd name="T26" fmla="*/ 2147483647 w 1635"/>
              <a:gd name="T27" fmla="*/ 2147483647 h 491"/>
              <a:gd name="T28" fmla="*/ 2147483647 w 1635"/>
              <a:gd name="T29" fmla="*/ 2147483647 h 491"/>
              <a:gd name="T30" fmla="*/ 2147483647 w 1635"/>
              <a:gd name="T31" fmla="*/ 2147483647 h 491"/>
              <a:gd name="T32" fmla="*/ 2147483647 w 1635"/>
              <a:gd name="T33" fmla="*/ 2147483647 h 491"/>
              <a:gd name="T34" fmla="*/ 2147483647 w 1635"/>
              <a:gd name="T35" fmla="*/ 2147483647 h 491"/>
              <a:gd name="T36" fmla="*/ 2147483647 w 1635"/>
              <a:gd name="T37" fmla="*/ 2147483647 h 491"/>
              <a:gd name="T38" fmla="*/ 2147483647 w 1635"/>
              <a:gd name="T39" fmla="*/ 2147483647 h 491"/>
              <a:gd name="T40" fmla="*/ 2147483647 w 1635"/>
              <a:gd name="T41" fmla="*/ 2147483647 h 491"/>
              <a:gd name="T42" fmla="*/ 2147483647 w 1635"/>
              <a:gd name="T43" fmla="*/ 2147483647 h 491"/>
              <a:gd name="T44" fmla="*/ 2147483647 w 1635"/>
              <a:gd name="T45" fmla="*/ 2147483647 h 491"/>
              <a:gd name="T46" fmla="*/ 2147483647 w 1635"/>
              <a:gd name="T47" fmla="*/ 2147483647 h 491"/>
              <a:gd name="T48" fmla="*/ 2147483647 w 1635"/>
              <a:gd name="T49" fmla="*/ 2147483647 h 491"/>
              <a:gd name="T50" fmla="*/ 2147483647 w 1635"/>
              <a:gd name="T51" fmla="*/ 2147483647 h 491"/>
              <a:gd name="T52" fmla="*/ 2147483647 w 1635"/>
              <a:gd name="T53" fmla="*/ 2147483647 h 491"/>
              <a:gd name="T54" fmla="*/ 2147483647 w 1635"/>
              <a:gd name="T55" fmla="*/ 2147483647 h 491"/>
              <a:gd name="T56" fmla="*/ 2147483647 w 1635"/>
              <a:gd name="T57" fmla="*/ 2147483647 h 491"/>
              <a:gd name="T58" fmla="*/ 2147483647 w 1635"/>
              <a:gd name="T59" fmla="*/ 2147483647 h 491"/>
              <a:gd name="T60" fmla="*/ 2147483647 w 1635"/>
              <a:gd name="T61" fmla="*/ 2147483647 h 491"/>
              <a:gd name="T62" fmla="*/ 2147483647 w 1635"/>
              <a:gd name="T63" fmla="*/ 2147483647 h 491"/>
              <a:gd name="T64" fmla="*/ 2147483647 w 1635"/>
              <a:gd name="T65" fmla="*/ 2147483647 h 491"/>
              <a:gd name="T66" fmla="*/ 2147483647 w 1635"/>
              <a:gd name="T67" fmla="*/ 2147483647 h 491"/>
              <a:gd name="T68" fmla="*/ 2147483647 w 1635"/>
              <a:gd name="T69" fmla="*/ 2147483647 h 491"/>
              <a:gd name="T70" fmla="*/ 2147483647 w 1635"/>
              <a:gd name="T71" fmla="*/ 2147483647 h 491"/>
              <a:gd name="T72" fmla="*/ 2147483647 w 1635"/>
              <a:gd name="T73" fmla="*/ 2147483647 h 491"/>
              <a:gd name="T74" fmla="*/ 2147483647 w 1635"/>
              <a:gd name="T75" fmla="*/ 2147483647 h 491"/>
              <a:gd name="T76" fmla="*/ 2147483647 w 1635"/>
              <a:gd name="T77" fmla="*/ 2147483647 h 491"/>
              <a:gd name="T78" fmla="*/ 2147483647 w 1635"/>
              <a:gd name="T79" fmla="*/ 2147483647 h 491"/>
              <a:gd name="T80" fmla="*/ 2147483647 w 1635"/>
              <a:gd name="T81" fmla="*/ 2147483647 h 491"/>
              <a:gd name="T82" fmla="*/ 2147483647 w 1635"/>
              <a:gd name="T83" fmla="*/ 2147483647 h 491"/>
              <a:gd name="T84" fmla="*/ 2147483647 w 1635"/>
              <a:gd name="T85" fmla="*/ 2147483647 h 491"/>
              <a:gd name="T86" fmla="*/ 2147483647 w 1635"/>
              <a:gd name="T87" fmla="*/ 2147483647 h 491"/>
              <a:gd name="T88" fmla="*/ 2147483647 w 1635"/>
              <a:gd name="T89" fmla="*/ 2147483647 h 491"/>
              <a:gd name="T90" fmla="*/ 2147483647 w 1635"/>
              <a:gd name="T91" fmla="*/ 2147483647 h 491"/>
              <a:gd name="T92" fmla="*/ 2147483647 w 1635"/>
              <a:gd name="T93" fmla="*/ 2147483647 h 491"/>
              <a:gd name="T94" fmla="*/ 2147483647 w 1635"/>
              <a:gd name="T95" fmla="*/ 2147483647 h 491"/>
              <a:gd name="T96" fmla="*/ 2147483647 w 1635"/>
              <a:gd name="T97" fmla="*/ 2147483647 h 491"/>
              <a:gd name="T98" fmla="*/ 2147483647 w 1635"/>
              <a:gd name="T99" fmla="*/ 2147483647 h 491"/>
              <a:gd name="T100" fmla="*/ 2147483647 w 1635"/>
              <a:gd name="T101" fmla="*/ 2147483647 h 491"/>
              <a:gd name="T102" fmla="*/ 2147483647 w 1635"/>
              <a:gd name="T103" fmla="*/ 2147483647 h 491"/>
              <a:gd name="T104" fmla="*/ 2147483647 w 1635"/>
              <a:gd name="T105" fmla="*/ 2147483647 h 491"/>
              <a:gd name="T106" fmla="*/ 2147483647 w 1635"/>
              <a:gd name="T107" fmla="*/ 2147483647 h 491"/>
              <a:gd name="T108" fmla="*/ 2147483647 w 1635"/>
              <a:gd name="T109" fmla="*/ 2147483647 h 491"/>
              <a:gd name="T110" fmla="*/ 2147483647 w 1635"/>
              <a:gd name="T111" fmla="*/ 2147483647 h 491"/>
              <a:gd name="T112" fmla="*/ 2147483647 w 1635"/>
              <a:gd name="T113" fmla="*/ 2147483647 h 491"/>
              <a:gd name="T114" fmla="*/ 2147483647 w 1635"/>
              <a:gd name="T115" fmla="*/ 2147483647 h 491"/>
              <a:gd name="T116" fmla="*/ 2147483647 w 1635"/>
              <a:gd name="T117" fmla="*/ 2147483647 h 491"/>
              <a:gd name="T118" fmla="*/ 2147483647 w 1635"/>
              <a:gd name="T119" fmla="*/ 2147483647 h 491"/>
              <a:gd name="T120" fmla="*/ 2147483647 w 1635"/>
              <a:gd name="T121" fmla="*/ 2147483647 h 491"/>
              <a:gd name="T122" fmla="*/ 2147483647 w 1635"/>
              <a:gd name="T123" fmla="*/ 2147483647 h 4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35"/>
              <a:gd name="T187" fmla="*/ 0 h 491"/>
              <a:gd name="T188" fmla="*/ 1635 w 1635"/>
              <a:gd name="T189" fmla="*/ 491 h 4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35" h="491">
                <a:moveTo>
                  <a:pt x="1" y="198"/>
                </a:moveTo>
                <a:lnTo>
                  <a:pt x="5" y="198"/>
                </a:lnTo>
                <a:lnTo>
                  <a:pt x="12" y="198"/>
                </a:lnTo>
                <a:lnTo>
                  <a:pt x="21" y="198"/>
                </a:lnTo>
                <a:lnTo>
                  <a:pt x="32" y="198"/>
                </a:lnTo>
                <a:lnTo>
                  <a:pt x="44" y="198"/>
                </a:lnTo>
                <a:lnTo>
                  <a:pt x="57" y="198"/>
                </a:lnTo>
                <a:lnTo>
                  <a:pt x="71" y="198"/>
                </a:lnTo>
                <a:lnTo>
                  <a:pt x="86" y="197"/>
                </a:lnTo>
                <a:lnTo>
                  <a:pt x="101" y="197"/>
                </a:lnTo>
                <a:lnTo>
                  <a:pt x="115" y="197"/>
                </a:lnTo>
                <a:lnTo>
                  <a:pt x="128" y="197"/>
                </a:lnTo>
                <a:lnTo>
                  <a:pt x="141" y="197"/>
                </a:lnTo>
                <a:lnTo>
                  <a:pt x="152" y="197"/>
                </a:lnTo>
                <a:lnTo>
                  <a:pt x="161" y="197"/>
                </a:lnTo>
                <a:lnTo>
                  <a:pt x="168" y="197"/>
                </a:lnTo>
                <a:lnTo>
                  <a:pt x="173" y="197"/>
                </a:lnTo>
                <a:lnTo>
                  <a:pt x="186" y="200"/>
                </a:lnTo>
                <a:lnTo>
                  <a:pt x="194" y="207"/>
                </a:lnTo>
                <a:lnTo>
                  <a:pt x="199" y="216"/>
                </a:lnTo>
                <a:lnTo>
                  <a:pt x="200" y="224"/>
                </a:lnTo>
                <a:lnTo>
                  <a:pt x="200" y="236"/>
                </a:lnTo>
                <a:lnTo>
                  <a:pt x="201" y="252"/>
                </a:lnTo>
                <a:lnTo>
                  <a:pt x="203" y="265"/>
                </a:lnTo>
                <a:lnTo>
                  <a:pt x="209" y="272"/>
                </a:lnTo>
                <a:lnTo>
                  <a:pt x="215" y="266"/>
                </a:lnTo>
                <a:lnTo>
                  <a:pt x="218" y="255"/>
                </a:lnTo>
                <a:lnTo>
                  <a:pt x="219" y="238"/>
                </a:lnTo>
                <a:lnTo>
                  <a:pt x="219" y="222"/>
                </a:lnTo>
                <a:lnTo>
                  <a:pt x="220" y="211"/>
                </a:lnTo>
                <a:lnTo>
                  <a:pt x="225" y="197"/>
                </a:lnTo>
                <a:lnTo>
                  <a:pt x="234" y="186"/>
                </a:lnTo>
                <a:lnTo>
                  <a:pt x="248" y="181"/>
                </a:lnTo>
                <a:lnTo>
                  <a:pt x="259" y="194"/>
                </a:lnTo>
                <a:lnTo>
                  <a:pt x="263" y="223"/>
                </a:lnTo>
                <a:lnTo>
                  <a:pt x="263" y="257"/>
                </a:lnTo>
                <a:lnTo>
                  <a:pt x="263" y="282"/>
                </a:lnTo>
                <a:lnTo>
                  <a:pt x="263" y="298"/>
                </a:lnTo>
                <a:lnTo>
                  <a:pt x="264" y="312"/>
                </a:lnTo>
                <a:lnTo>
                  <a:pt x="267" y="321"/>
                </a:lnTo>
                <a:lnTo>
                  <a:pt x="274" y="324"/>
                </a:lnTo>
                <a:lnTo>
                  <a:pt x="280" y="321"/>
                </a:lnTo>
                <a:lnTo>
                  <a:pt x="283" y="312"/>
                </a:lnTo>
                <a:lnTo>
                  <a:pt x="283" y="300"/>
                </a:lnTo>
                <a:lnTo>
                  <a:pt x="284" y="287"/>
                </a:lnTo>
                <a:lnTo>
                  <a:pt x="290" y="247"/>
                </a:lnTo>
                <a:lnTo>
                  <a:pt x="298" y="168"/>
                </a:lnTo>
                <a:lnTo>
                  <a:pt x="308" y="84"/>
                </a:lnTo>
                <a:lnTo>
                  <a:pt x="314" y="30"/>
                </a:lnTo>
                <a:lnTo>
                  <a:pt x="318" y="14"/>
                </a:lnTo>
                <a:lnTo>
                  <a:pt x="325" y="1"/>
                </a:lnTo>
                <a:lnTo>
                  <a:pt x="333" y="3"/>
                </a:lnTo>
                <a:lnTo>
                  <a:pt x="340" y="29"/>
                </a:lnTo>
                <a:lnTo>
                  <a:pt x="346" y="58"/>
                </a:lnTo>
                <a:lnTo>
                  <a:pt x="354" y="98"/>
                </a:lnTo>
                <a:lnTo>
                  <a:pt x="364" y="145"/>
                </a:lnTo>
                <a:lnTo>
                  <a:pt x="376" y="195"/>
                </a:lnTo>
                <a:lnTo>
                  <a:pt x="387" y="243"/>
                </a:lnTo>
                <a:lnTo>
                  <a:pt x="399" y="285"/>
                </a:lnTo>
                <a:lnTo>
                  <a:pt x="407" y="317"/>
                </a:lnTo>
                <a:lnTo>
                  <a:pt x="411" y="335"/>
                </a:lnTo>
                <a:lnTo>
                  <a:pt x="416" y="356"/>
                </a:lnTo>
                <a:lnTo>
                  <a:pt x="420" y="379"/>
                </a:lnTo>
                <a:lnTo>
                  <a:pt x="425" y="399"/>
                </a:lnTo>
                <a:lnTo>
                  <a:pt x="429" y="406"/>
                </a:lnTo>
                <a:lnTo>
                  <a:pt x="435" y="401"/>
                </a:lnTo>
                <a:lnTo>
                  <a:pt x="438" y="390"/>
                </a:lnTo>
                <a:lnTo>
                  <a:pt x="440" y="377"/>
                </a:lnTo>
                <a:lnTo>
                  <a:pt x="441" y="362"/>
                </a:lnTo>
                <a:lnTo>
                  <a:pt x="441" y="333"/>
                </a:lnTo>
                <a:lnTo>
                  <a:pt x="443" y="285"/>
                </a:lnTo>
                <a:lnTo>
                  <a:pt x="444" y="238"/>
                </a:lnTo>
                <a:lnTo>
                  <a:pt x="444" y="211"/>
                </a:lnTo>
                <a:lnTo>
                  <a:pt x="446" y="207"/>
                </a:lnTo>
                <a:lnTo>
                  <a:pt x="448" y="202"/>
                </a:lnTo>
                <a:lnTo>
                  <a:pt x="452" y="200"/>
                </a:lnTo>
                <a:lnTo>
                  <a:pt x="458" y="199"/>
                </a:lnTo>
                <a:lnTo>
                  <a:pt x="464" y="198"/>
                </a:lnTo>
                <a:lnTo>
                  <a:pt x="471" y="197"/>
                </a:lnTo>
                <a:lnTo>
                  <a:pt x="479" y="197"/>
                </a:lnTo>
                <a:lnTo>
                  <a:pt x="488" y="197"/>
                </a:lnTo>
                <a:lnTo>
                  <a:pt x="492" y="197"/>
                </a:lnTo>
                <a:lnTo>
                  <a:pt x="500" y="197"/>
                </a:lnTo>
                <a:lnTo>
                  <a:pt x="510" y="197"/>
                </a:lnTo>
                <a:lnTo>
                  <a:pt x="521" y="197"/>
                </a:lnTo>
                <a:lnTo>
                  <a:pt x="534" y="197"/>
                </a:lnTo>
                <a:lnTo>
                  <a:pt x="548" y="197"/>
                </a:lnTo>
                <a:lnTo>
                  <a:pt x="563" y="197"/>
                </a:lnTo>
                <a:lnTo>
                  <a:pt x="579" y="196"/>
                </a:lnTo>
                <a:lnTo>
                  <a:pt x="594" y="196"/>
                </a:lnTo>
                <a:lnTo>
                  <a:pt x="610" y="196"/>
                </a:lnTo>
                <a:lnTo>
                  <a:pt x="624" y="196"/>
                </a:lnTo>
                <a:lnTo>
                  <a:pt x="637" y="196"/>
                </a:lnTo>
                <a:lnTo>
                  <a:pt x="649" y="196"/>
                </a:lnTo>
                <a:lnTo>
                  <a:pt x="659" y="196"/>
                </a:lnTo>
                <a:lnTo>
                  <a:pt x="667" y="196"/>
                </a:lnTo>
                <a:lnTo>
                  <a:pt x="672" y="196"/>
                </a:lnTo>
                <a:lnTo>
                  <a:pt x="684" y="199"/>
                </a:lnTo>
                <a:lnTo>
                  <a:pt x="692" y="206"/>
                </a:lnTo>
                <a:lnTo>
                  <a:pt x="697" y="215"/>
                </a:lnTo>
                <a:lnTo>
                  <a:pt x="698" y="223"/>
                </a:lnTo>
                <a:lnTo>
                  <a:pt x="698" y="235"/>
                </a:lnTo>
                <a:lnTo>
                  <a:pt x="698" y="251"/>
                </a:lnTo>
                <a:lnTo>
                  <a:pt x="701" y="264"/>
                </a:lnTo>
                <a:lnTo>
                  <a:pt x="708" y="271"/>
                </a:lnTo>
                <a:lnTo>
                  <a:pt x="714" y="265"/>
                </a:lnTo>
                <a:lnTo>
                  <a:pt x="717" y="254"/>
                </a:lnTo>
                <a:lnTo>
                  <a:pt x="718" y="237"/>
                </a:lnTo>
                <a:lnTo>
                  <a:pt x="718" y="221"/>
                </a:lnTo>
                <a:lnTo>
                  <a:pt x="719" y="210"/>
                </a:lnTo>
                <a:lnTo>
                  <a:pt x="724" y="196"/>
                </a:lnTo>
                <a:lnTo>
                  <a:pt x="732" y="185"/>
                </a:lnTo>
                <a:lnTo>
                  <a:pt x="745" y="180"/>
                </a:lnTo>
                <a:lnTo>
                  <a:pt x="756" y="193"/>
                </a:lnTo>
                <a:lnTo>
                  <a:pt x="762" y="222"/>
                </a:lnTo>
                <a:lnTo>
                  <a:pt x="762" y="256"/>
                </a:lnTo>
                <a:lnTo>
                  <a:pt x="762" y="281"/>
                </a:lnTo>
                <a:lnTo>
                  <a:pt x="762" y="297"/>
                </a:lnTo>
                <a:lnTo>
                  <a:pt x="763" y="310"/>
                </a:lnTo>
                <a:lnTo>
                  <a:pt x="766" y="320"/>
                </a:lnTo>
                <a:lnTo>
                  <a:pt x="773" y="323"/>
                </a:lnTo>
                <a:lnTo>
                  <a:pt x="779" y="320"/>
                </a:lnTo>
                <a:lnTo>
                  <a:pt x="782" y="310"/>
                </a:lnTo>
                <a:lnTo>
                  <a:pt x="782" y="299"/>
                </a:lnTo>
                <a:lnTo>
                  <a:pt x="783" y="286"/>
                </a:lnTo>
                <a:lnTo>
                  <a:pt x="787" y="246"/>
                </a:lnTo>
                <a:lnTo>
                  <a:pt x="796" y="167"/>
                </a:lnTo>
                <a:lnTo>
                  <a:pt x="806" y="83"/>
                </a:lnTo>
                <a:lnTo>
                  <a:pt x="813" y="30"/>
                </a:lnTo>
                <a:lnTo>
                  <a:pt x="817" y="13"/>
                </a:lnTo>
                <a:lnTo>
                  <a:pt x="824" y="1"/>
                </a:lnTo>
                <a:lnTo>
                  <a:pt x="832" y="2"/>
                </a:lnTo>
                <a:lnTo>
                  <a:pt x="839" y="28"/>
                </a:lnTo>
                <a:lnTo>
                  <a:pt x="843" y="56"/>
                </a:lnTo>
                <a:lnTo>
                  <a:pt x="851" y="97"/>
                </a:lnTo>
                <a:lnTo>
                  <a:pt x="862" y="144"/>
                </a:lnTo>
                <a:lnTo>
                  <a:pt x="874" y="194"/>
                </a:lnTo>
                <a:lnTo>
                  <a:pt x="885" y="242"/>
                </a:lnTo>
                <a:lnTo>
                  <a:pt x="896" y="284"/>
                </a:lnTo>
                <a:lnTo>
                  <a:pt x="904" y="316"/>
                </a:lnTo>
                <a:lnTo>
                  <a:pt x="908" y="334"/>
                </a:lnTo>
                <a:lnTo>
                  <a:pt x="912" y="355"/>
                </a:lnTo>
                <a:lnTo>
                  <a:pt x="918" y="378"/>
                </a:lnTo>
                <a:lnTo>
                  <a:pt x="922" y="398"/>
                </a:lnTo>
                <a:lnTo>
                  <a:pt x="927" y="405"/>
                </a:lnTo>
                <a:lnTo>
                  <a:pt x="933" y="395"/>
                </a:lnTo>
                <a:lnTo>
                  <a:pt x="936" y="374"/>
                </a:lnTo>
                <a:lnTo>
                  <a:pt x="938" y="350"/>
                </a:lnTo>
                <a:lnTo>
                  <a:pt x="938" y="331"/>
                </a:lnTo>
                <a:lnTo>
                  <a:pt x="938" y="307"/>
                </a:lnTo>
                <a:lnTo>
                  <a:pt x="940" y="270"/>
                </a:lnTo>
                <a:lnTo>
                  <a:pt x="941" y="233"/>
                </a:lnTo>
                <a:lnTo>
                  <a:pt x="941" y="211"/>
                </a:lnTo>
                <a:lnTo>
                  <a:pt x="942" y="206"/>
                </a:lnTo>
                <a:lnTo>
                  <a:pt x="945" y="202"/>
                </a:lnTo>
                <a:lnTo>
                  <a:pt x="949" y="199"/>
                </a:lnTo>
                <a:lnTo>
                  <a:pt x="954" y="198"/>
                </a:lnTo>
                <a:lnTo>
                  <a:pt x="961" y="197"/>
                </a:lnTo>
                <a:lnTo>
                  <a:pt x="968" y="196"/>
                </a:lnTo>
                <a:lnTo>
                  <a:pt x="978" y="196"/>
                </a:lnTo>
                <a:lnTo>
                  <a:pt x="987" y="196"/>
                </a:lnTo>
                <a:lnTo>
                  <a:pt x="991" y="196"/>
                </a:lnTo>
                <a:lnTo>
                  <a:pt x="998" y="196"/>
                </a:lnTo>
                <a:lnTo>
                  <a:pt x="1007" y="196"/>
                </a:lnTo>
                <a:lnTo>
                  <a:pt x="1019" y="196"/>
                </a:lnTo>
                <a:lnTo>
                  <a:pt x="1032" y="196"/>
                </a:lnTo>
                <a:lnTo>
                  <a:pt x="1046" y="196"/>
                </a:lnTo>
                <a:lnTo>
                  <a:pt x="1061" y="196"/>
                </a:lnTo>
                <a:lnTo>
                  <a:pt x="1077" y="195"/>
                </a:lnTo>
                <a:lnTo>
                  <a:pt x="1092" y="195"/>
                </a:lnTo>
                <a:lnTo>
                  <a:pt x="1107" y="195"/>
                </a:lnTo>
                <a:lnTo>
                  <a:pt x="1121" y="195"/>
                </a:lnTo>
                <a:lnTo>
                  <a:pt x="1135" y="195"/>
                </a:lnTo>
                <a:lnTo>
                  <a:pt x="1147" y="195"/>
                </a:lnTo>
                <a:lnTo>
                  <a:pt x="1156" y="195"/>
                </a:lnTo>
                <a:lnTo>
                  <a:pt x="1164" y="195"/>
                </a:lnTo>
                <a:lnTo>
                  <a:pt x="1169" y="195"/>
                </a:lnTo>
                <a:lnTo>
                  <a:pt x="1182" y="198"/>
                </a:lnTo>
                <a:lnTo>
                  <a:pt x="1190" y="204"/>
                </a:lnTo>
                <a:lnTo>
                  <a:pt x="1195" y="214"/>
                </a:lnTo>
                <a:lnTo>
                  <a:pt x="1196" y="222"/>
                </a:lnTo>
                <a:lnTo>
                  <a:pt x="1196" y="234"/>
                </a:lnTo>
                <a:lnTo>
                  <a:pt x="1196" y="250"/>
                </a:lnTo>
                <a:lnTo>
                  <a:pt x="1199" y="263"/>
                </a:lnTo>
                <a:lnTo>
                  <a:pt x="1204" y="270"/>
                </a:lnTo>
                <a:lnTo>
                  <a:pt x="1210" y="264"/>
                </a:lnTo>
                <a:lnTo>
                  <a:pt x="1214" y="253"/>
                </a:lnTo>
                <a:lnTo>
                  <a:pt x="1215" y="236"/>
                </a:lnTo>
                <a:lnTo>
                  <a:pt x="1215" y="220"/>
                </a:lnTo>
                <a:lnTo>
                  <a:pt x="1216" y="209"/>
                </a:lnTo>
                <a:lnTo>
                  <a:pt x="1221" y="195"/>
                </a:lnTo>
                <a:lnTo>
                  <a:pt x="1229" y="183"/>
                </a:lnTo>
                <a:lnTo>
                  <a:pt x="1243" y="179"/>
                </a:lnTo>
                <a:lnTo>
                  <a:pt x="1254" y="192"/>
                </a:lnTo>
                <a:lnTo>
                  <a:pt x="1259" y="221"/>
                </a:lnTo>
                <a:lnTo>
                  <a:pt x="1259" y="255"/>
                </a:lnTo>
                <a:lnTo>
                  <a:pt x="1259" y="280"/>
                </a:lnTo>
                <a:lnTo>
                  <a:pt x="1259" y="296"/>
                </a:lnTo>
                <a:lnTo>
                  <a:pt x="1260" y="309"/>
                </a:lnTo>
                <a:lnTo>
                  <a:pt x="1262" y="319"/>
                </a:lnTo>
                <a:lnTo>
                  <a:pt x="1269" y="322"/>
                </a:lnTo>
                <a:lnTo>
                  <a:pt x="1275" y="319"/>
                </a:lnTo>
                <a:lnTo>
                  <a:pt x="1278" y="309"/>
                </a:lnTo>
                <a:lnTo>
                  <a:pt x="1278" y="298"/>
                </a:lnTo>
                <a:lnTo>
                  <a:pt x="1279" y="285"/>
                </a:lnTo>
                <a:lnTo>
                  <a:pt x="1285" y="245"/>
                </a:lnTo>
                <a:lnTo>
                  <a:pt x="1293" y="166"/>
                </a:lnTo>
                <a:lnTo>
                  <a:pt x="1303" y="82"/>
                </a:lnTo>
                <a:lnTo>
                  <a:pt x="1309" y="29"/>
                </a:lnTo>
                <a:lnTo>
                  <a:pt x="1313" y="12"/>
                </a:lnTo>
                <a:lnTo>
                  <a:pt x="1320" y="0"/>
                </a:lnTo>
                <a:lnTo>
                  <a:pt x="1328" y="1"/>
                </a:lnTo>
                <a:lnTo>
                  <a:pt x="1335" y="27"/>
                </a:lnTo>
                <a:lnTo>
                  <a:pt x="1341" y="55"/>
                </a:lnTo>
                <a:lnTo>
                  <a:pt x="1349" y="96"/>
                </a:lnTo>
                <a:lnTo>
                  <a:pt x="1360" y="143"/>
                </a:lnTo>
                <a:lnTo>
                  <a:pt x="1371" y="193"/>
                </a:lnTo>
                <a:lnTo>
                  <a:pt x="1383" y="241"/>
                </a:lnTo>
                <a:lnTo>
                  <a:pt x="1394" y="283"/>
                </a:lnTo>
                <a:lnTo>
                  <a:pt x="1402" y="315"/>
                </a:lnTo>
                <a:lnTo>
                  <a:pt x="1406" y="333"/>
                </a:lnTo>
                <a:lnTo>
                  <a:pt x="1411" y="363"/>
                </a:lnTo>
                <a:lnTo>
                  <a:pt x="1416" y="410"/>
                </a:lnTo>
                <a:lnTo>
                  <a:pt x="1420" y="452"/>
                </a:lnTo>
                <a:lnTo>
                  <a:pt x="1425" y="471"/>
                </a:lnTo>
                <a:lnTo>
                  <a:pt x="1430" y="451"/>
                </a:lnTo>
                <a:lnTo>
                  <a:pt x="1434" y="407"/>
                </a:lnTo>
                <a:lnTo>
                  <a:pt x="1435" y="360"/>
                </a:lnTo>
                <a:lnTo>
                  <a:pt x="1436" y="330"/>
                </a:lnTo>
                <a:lnTo>
                  <a:pt x="1436" y="306"/>
                </a:lnTo>
                <a:lnTo>
                  <a:pt x="1438" y="268"/>
                </a:lnTo>
                <a:lnTo>
                  <a:pt x="1439" y="232"/>
                </a:lnTo>
                <a:lnTo>
                  <a:pt x="1439" y="210"/>
                </a:lnTo>
                <a:lnTo>
                  <a:pt x="1440" y="204"/>
                </a:lnTo>
                <a:lnTo>
                  <a:pt x="1443" y="201"/>
                </a:lnTo>
                <a:lnTo>
                  <a:pt x="1447" y="198"/>
                </a:lnTo>
                <a:lnTo>
                  <a:pt x="1453" y="197"/>
                </a:lnTo>
                <a:lnTo>
                  <a:pt x="1459" y="196"/>
                </a:lnTo>
                <a:lnTo>
                  <a:pt x="1466" y="195"/>
                </a:lnTo>
                <a:lnTo>
                  <a:pt x="1474" y="195"/>
                </a:lnTo>
                <a:lnTo>
                  <a:pt x="1483" y="195"/>
                </a:lnTo>
                <a:lnTo>
                  <a:pt x="1495" y="195"/>
                </a:lnTo>
                <a:lnTo>
                  <a:pt x="1513" y="195"/>
                </a:lnTo>
                <a:lnTo>
                  <a:pt x="1535" y="195"/>
                </a:lnTo>
                <a:lnTo>
                  <a:pt x="1562" y="194"/>
                </a:lnTo>
                <a:lnTo>
                  <a:pt x="1586" y="194"/>
                </a:lnTo>
                <a:lnTo>
                  <a:pt x="1609" y="194"/>
                </a:lnTo>
                <a:lnTo>
                  <a:pt x="1626" y="194"/>
                </a:lnTo>
                <a:lnTo>
                  <a:pt x="1634" y="194"/>
                </a:lnTo>
                <a:lnTo>
                  <a:pt x="1634" y="208"/>
                </a:lnTo>
                <a:lnTo>
                  <a:pt x="1635" y="233"/>
                </a:lnTo>
                <a:lnTo>
                  <a:pt x="1635" y="259"/>
                </a:lnTo>
                <a:lnTo>
                  <a:pt x="1635" y="273"/>
                </a:lnTo>
                <a:lnTo>
                  <a:pt x="1623" y="273"/>
                </a:lnTo>
                <a:lnTo>
                  <a:pt x="1605" y="273"/>
                </a:lnTo>
                <a:lnTo>
                  <a:pt x="1582" y="273"/>
                </a:lnTo>
                <a:lnTo>
                  <a:pt x="1558" y="273"/>
                </a:lnTo>
                <a:lnTo>
                  <a:pt x="1533" y="273"/>
                </a:lnTo>
                <a:lnTo>
                  <a:pt x="1512" y="273"/>
                </a:lnTo>
                <a:lnTo>
                  <a:pt x="1495" y="274"/>
                </a:lnTo>
                <a:lnTo>
                  <a:pt x="1483" y="274"/>
                </a:lnTo>
                <a:lnTo>
                  <a:pt x="1476" y="274"/>
                </a:lnTo>
                <a:lnTo>
                  <a:pt x="1470" y="274"/>
                </a:lnTo>
                <a:lnTo>
                  <a:pt x="1464" y="275"/>
                </a:lnTo>
                <a:lnTo>
                  <a:pt x="1459" y="276"/>
                </a:lnTo>
                <a:lnTo>
                  <a:pt x="1455" y="278"/>
                </a:lnTo>
                <a:lnTo>
                  <a:pt x="1452" y="280"/>
                </a:lnTo>
                <a:lnTo>
                  <a:pt x="1451" y="283"/>
                </a:lnTo>
                <a:lnTo>
                  <a:pt x="1450" y="287"/>
                </a:lnTo>
                <a:lnTo>
                  <a:pt x="1449" y="312"/>
                </a:lnTo>
                <a:lnTo>
                  <a:pt x="1447" y="350"/>
                </a:lnTo>
                <a:lnTo>
                  <a:pt x="1445" y="390"/>
                </a:lnTo>
                <a:lnTo>
                  <a:pt x="1444" y="415"/>
                </a:lnTo>
                <a:lnTo>
                  <a:pt x="1442" y="434"/>
                </a:lnTo>
                <a:lnTo>
                  <a:pt x="1437" y="458"/>
                </a:lnTo>
                <a:lnTo>
                  <a:pt x="1431" y="479"/>
                </a:lnTo>
                <a:lnTo>
                  <a:pt x="1425" y="489"/>
                </a:lnTo>
                <a:lnTo>
                  <a:pt x="1419" y="481"/>
                </a:lnTo>
                <a:lnTo>
                  <a:pt x="1412" y="462"/>
                </a:lnTo>
                <a:lnTo>
                  <a:pt x="1405" y="437"/>
                </a:lnTo>
                <a:lnTo>
                  <a:pt x="1400" y="418"/>
                </a:lnTo>
                <a:lnTo>
                  <a:pt x="1396" y="400"/>
                </a:lnTo>
                <a:lnTo>
                  <a:pt x="1387" y="368"/>
                </a:lnTo>
                <a:lnTo>
                  <a:pt x="1377" y="326"/>
                </a:lnTo>
                <a:lnTo>
                  <a:pt x="1366" y="278"/>
                </a:lnTo>
                <a:lnTo>
                  <a:pt x="1355" y="228"/>
                </a:lnTo>
                <a:lnTo>
                  <a:pt x="1345" y="181"/>
                </a:lnTo>
                <a:lnTo>
                  <a:pt x="1337" y="140"/>
                </a:lnTo>
                <a:lnTo>
                  <a:pt x="1331" y="112"/>
                </a:lnTo>
                <a:lnTo>
                  <a:pt x="1326" y="86"/>
                </a:lnTo>
                <a:lnTo>
                  <a:pt x="1321" y="84"/>
                </a:lnTo>
                <a:lnTo>
                  <a:pt x="1317" y="97"/>
                </a:lnTo>
                <a:lnTo>
                  <a:pt x="1315" y="113"/>
                </a:lnTo>
                <a:lnTo>
                  <a:pt x="1309" y="167"/>
                </a:lnTo>
                <a:lnTo>
                  <a:pt x="1300" y="251"/>
                </a:lnTo>
                <a:lnTo>
                  <a:pt x="1292" y="330"/>
                </a:lnTo>
                <a:lnTo>
                  <a:pt x="1288" y="370"/>
                </a:lnTo>
                <a:lnTo>
                  <a:pt x="1286" y="383"/>
                </a:lnTo>
                <a:lnTo>
                  <a:pt x="1282" y="394"/>
                </a:lnTo>
                <a:lnTo>
                  <a:pt x="1277" y="403"/>
                </a:lnTo>
                <a:lnTo>
                  <a:pt x="1269" y="407"/>
                </a:lnTo>
                <a:lnTo>
                  <a:pt x="1261" y="404"/>
                </a:lnTo>
                <a:lnTo>
                  <a:pt x="1256" y="394"/>
                </a:lnTo>
                <a:lnTo>
                  <a:pt x="1253" y="381"/>
                </a:lnTo>
                <a:lnTo>
                  <a:pt x="1252" y="365"/>
                </a:lnTo>
                <a:lnTo>
                  <a:pt x="1252" y="339"/>
                </a:lnTo>
                <a:lnTo>
                  <a:pt x="1251" y="303"/>
                </a:lnTo>
                <a:lnTo>
                  <a:pt x="1247" y="272"/>
                </a:lnTo>
                <a:lnTo>
                  <a:pt x="1240" y="258"/>
                </a:lnTo>
                <a:lnTo>
                  <a:pt x="1229" y="263"/>
                </a:lnTo>
                <a:lnTo>
                  <a:pt x="1224" y="277"/>
                </a:lnTo>
                <a:lnTo>
                  <a:pt x="1222" y="293"/>
                </a:lnTo>
                <a:lnTo>
                  <a:pt x="1222" y="305"/>
                </a:lnTo>
                <a:lnTo>
                  <a:pt x="1221" y="321"/>
                </a:lnTo>
                <a:lnTo>
                  <a:pt x="1217" y="338"/>
                </a:lnTo>
                <a:lnTo>
                  <a:pt x="1211" y="349"/>
                </a:lnTo>
                <a:lnTo>
                  <a:pt x="1204" y="355"/>
                </a:lnTo>
                <a:lnTo>
                  <a:pt x="1197" y="348"/>
                </a:lnTo>
                <a:lnTo>
                  <a:pt x="1192" y="335"/>
                </a:lnTo>
                <a:lnTo>
                  <a:pt x="1188" y="319"/>
                </a:lnTo>
                <a:lnTo>
                  <a:pt x="1187" y="307"/>
                </a:lnTo>
                <a:lnTo>
                  <a:pt x="1187" y="298"/>
                </a:lnTo>
                <a:lnTo>
                  <a:pt x="1186" y="286"/>
                </a:lnTo>
                <a:lnTo>
                  <a:pt x="1181" y="278"/>
                </a:lnTo>
                <a:lnTo>
                  <a:pt x="1169" y="274"/>
                </a:lnTo>
                <a:lnTo>
                  <a:pt x="1164" y="274"/>
                </a:lnTo>
                <a:lnTo>
                  <a:pt x="1157" y="274"/>
                </a:lnTo>
                <a:lnTo>
                  <a:pt x="1148" y="274"/>
                </a:lnTo>
                <a:lnTo>
                  <a:pt x="1137" y="274"/>
                </a:lnTo>
                <a:lnTo>
                  <a:pt x="1123" y="274"/>
                </a:lnTo>
                <a:lnTo>
                  <a:pt x="1110" y="274"/>
                </a:lnTo>
                <a:lnTo>
                  <a:pt x="1096" y="274"/>
                </a:lnTo>
                <a:lnTo>
                  <a:pt x="1081" y="274"/>
                </a:lnTo>
                <a:lnTo>
                  <a:pt x="1066" y="274"/>
                </a:lnTo>
                <a:lnTo>
                  <a:pt x="1052" y="274"/>
                </a:lnTo>
                <a:lnTo>
                  <a:pt x="1039" y="274"/>
                </a:lnTo>
                <a:lnTo>
                  <a:pt x="1027" y="274"/>
                </a:lnTo>
                <a:lnTo>
                  <a:pt x="1015" y="274"/>
                </a:lnTo>
                <a:lnTo>
                  <a:pt x="1006" y="274"/>
                </a:lnTo>
                <a:lnTo>
                  <a:pt x="999" y="274"/>
                </a:lnTo>
                <a:lnTo>
                  <a:pt x="995" y="274"/>
                </a:lnTo>
                <a:lnTo>
                  <a:pt x="986" y="274"/>
                </a:lnTo>
                <a:lnTo>
                  <a:pt x="978" y="274"/>
                </a:lnTo>
                <a:lnTo>
                  <a:pt x="971" y="275"/>
                </a:lnTo>
                <a:lnTo>
                  <a:pt x="964" y="276"/>
                </a:lnTo>
                <a:lnTo>
                  <a:pt x="958" y="278"/>
                </a:lnTo>
                <a:lnTo>
                  <a:pt x="954" y="280"/>
                </a:lnTo>
                <a:lnTo>
                  <a:pt x="952" y="284"/>
                </a:lnTo>
                <a:lnTo>
                  <a:pt x="951" y="288"/>
                </a:lnTo>
                <a:lnTo>
                  <a:pt x="950" y="313"/>
                </a:lnTo>
                <a:lnTo>
                  <a:pt x="948" y="351"/>
                </a:lnTo>
                <a:lnTo>
                  <a:pt x="946" y="391"/>
                </a:lnTo>
                <a:lnTo>
                  <a:pt x="945" y="416"/>
                </a:lnTo>
                <a:lnTo>
                  <a:pt x="943" y="435"/>
                </a:lnTo>
                <a:lnTo>
                  <a:pt x="939" y="460"/>
                </a:lnTo>
                <a:lnTo>
                  <a:pt x="934" y="481"/>
                </a:lnTo>
                <a:lnTo>
                  <a:pt x="927" y="490"/>
                </a:lnTo>
                <a:lnTo>
                  <a:pt x="921" y="482"/>
                </a:lnTo>
                <a:lnTo>
                  <a:pt x="914" y="463"/>
                </a:lnTo>
                <a:lnTo>
                  <a:pt x="907" y="439"/>
                </a:lnTo>
                <a:lnTo>
                  <a:pt x="901" y="419"/>
                </a:lnTo>
                <a:lnTo>
                  <a:pt x="897" y="401"/>
                </a:lnTo>
                <a:lnTo>
                  <a:pt x="889" y="369"/>
                </a:lnTo>
                <a:lnTo>
                  <a:pt x="879" y="327"/>
                </a:lnTo>
                <a:lnTo>
                  <a:pt x="868" y="279"/>
                </a:lnTo>
                <a:lnTo>
                  <a:pt x="856" y="229"/>
                </a:lnTo>
                <a:lnTo>
                  <a:pt x="846" y="182"/>
                </a:lnTo>
                <a:lnTo>
                  <a:pt x="839" y="141"/>
                </a:lnTo>
                <a:lnTo>
                  <a:pt x="834" y="113"/>
                </a:lnTo>
                <a:lnTo>
                  <a:pt x="829" y="86"/>
                </a:lnTo>
                <a:lnTo>
                  <a:pt x="825" y="85"/>
                </a:lnTo>
                <a:lnTo>
                  <a:pt x="821" y="98"/>
                </a:lnTo>
                <a:lnTo>
                  <a:pt x="819" y="114"/>
                </a:lnTo>
                <a:lnTo>
                  <a:pt x="813" y="168"/>
                </a:lnTo>
                <a:lnTo>
                  <a:pt x="803" y="252"/>
                </a:lnTo>
                <a:lnTo>
                  <a:pt x="795" y="331"/>
                </a:lnTo>
                <a:lnTo>
                  <a:pt x="791" y="371"/>
                </a:lnTo>
                <a:lnTo>
                  <a:pt x="789" y="384"/>
                </a:lnTo>
                <a:lnTo>
                  <a:pt x="786" y="395"/>
                </a:lnTo>
                <a:lnTo>
                  <a:pt x="781" y="404"/>
                </a:lnTo>
                <a:lnTo>
                  <a:pt x="773" y="407"/>
                </a:lnTo>
                <a:lnTo>
                  <a:pt x="765" y="404"/>
                </a:lnTo>
                <a:lnTo>
                  <a:pt x="759" y="394"/>
                </a:lnTo>
                <a:lnTo>
                  <a:pt x="756" y="382"/>
                </a:lnTo>
                <a:lnTo>
                  <a:pt x="754" y="366"/>
                </a:lnTo>
                <a:lnTo>
                  <a:pt x="754" y="340"/>
                </a:lnTo>
                <a:lnTo>
                  <a:pt x="753" y="304"/>
                </a:lnTo>
                <a:lnTo>
                  <a:pt x="750" y="273"/>
                </a:lnTo>
                <a:lnTo>
                  <a:pt x="742" y="259"/>
                </a:lnTo>
                <a:lnTo>
                  <a:pt x="733" y="264"/>
                </a:lnTo>
                <a:lnTo>
                  <a:pt x="728" y="278"/>
                </a:lnTo>
                <a:lnTo>
                  <a:pt x="726" y="294"/>
                </a:lnTo>
                <a:lnTo>
                  <a:pt x="726" y="306"/>
                </a:lnTo>
                <a:lnTo>
                  <a:pt x="725" y="322"/>
                </a:lnTo>
                <a:lnTo>
                  <a:pt x="721" y="339"/>
                </a:lnTo>
                <a:lnTo>
                  <a:pt x="715" y="350"/>
                </a:lnTo>
                <a:lnTo>
                  <a:pt x="708" y="356"/>
                </a:lnTo>
                <a:lnTo>
                  <a:pt x="700" y="349"/>
                </a:lnTo>
                <a:lnTo>
                  <a:pt x="695" y="336"/>
                </a:lnTo>
                <a:lnTo>
                  <a:pt x="691" y="320"/>
                </a:lnTo>
                <a:lnTo>
                  <a:pt x="690" y="308"/>
                </a:lnTo>
                <a:lnTo>
                  <a:pt x="690" y="299"/>
                </a:lnTo>
                <a:lnTo>
                  <a:pt x="688" y="287"/>
                </a:lnTo>
                <a:lnTo>
                  <a:pt x="683" y="279"/>
                </a:lnTo>
                <a:lnTo>
                  <a:pt x="672" y="275"/>
                </a:lnTo>
                <a:lnTo>
                  <a:pt x="667" y="275"/>
                </a:lnTo>
                <a:lnTo>
                  <a:pt x="660" y="275"/>
                </a:lnTo>
                <a:lnTo>
                  <a:pt x="650" y="275"/>
                </a:lnTo>
                <a:lnTo>
                  <a:pt x="639" y="275"/>
                </a:lnTo>
                <a:lnTo>
                  <a:pt x="626" y="275"/>
                </a:lnTo>
                <a:lnTo>
                  <a:pt x="613" y="275"/>
                </a:lnTo>
                <a:lnTo>
                  <a:pt x="598" y="275"/>
                </a:lnTo>
                <a:lnTo>
                  <a:pt x="584" y="275"/>
                </a:lnTo>
                <a:lnTo>
                  <a:pt x="569" y="275"/>
                </a:lnTo>
                <a:lnTo>
                  <a:pt x="555" y="275"/>
                </a:lnTo>
                <a:lnTo>
                  <a:pt x="541" y="275"/>
                </a:lnTo>
                <a:lnTo>
                  <a:pt x="529" y="275"/>
                </a:lnTo>
                <a:lnTo>
                  <a:pt x="519" y="275"/>
                </a:lnTo>
                <a:lnTo>
                  <a:pt x="510" y="275"/>
                </a:lnTo>
                <a:lnTo>
                  <a:pt x="503" y="275"/>
                </a:lnTo>
                <a:lnTo>
                  <a:pt x="499" y="275"/>
                </a:lnTo>
                <a:lnTo>
                  <a:pt x="489" y="275"/>
                </a:lnTo>
                <a:lnTo>
                  <a:pt x="481" y="275"/>
                </a:lnTo>
                <a:lnTo>
                  <a:pt x="473" y="276"/>
                </a:lnTo>
                <a:lnTo>
                  <a:pt x="467" y="277"/>
                </a:lnTo>
                <a:lnTo>
                  <a:pt x="461" y="278"/>
                </a:lnTo>
                <a:lnTo>
                  <a:pt x="457" y="281"/>
                </a:lnTo>
                <a:lnTo>
                  <a:pt x="455" y="284"/>
                </a:lnTo>
                <a:lnTo>
                  <a:pt x="454" y="289"/>
                </a:lnTo>
                <a:lnTo>
                  <a:pt x="453" y="313"/>
                </a:lnTo>
                <a:lnTo>
                  <a:pt x="452" y="351"/>
                </a:lnTo>
                <a:lnTo>
                  <a:pt x="450" y="391"/>
                </a:lnTo>
                <a:lnTo>
                  <a:pt x="449" y="418"/>
                </a:lnTo>
                <a:lnTo>
                  <a:pt x="447" y="436"/>
                </a:lnTo>
                <a:lnTo>
                  <a:pt x="442" y="461"/>
                </a:lnTo>
                <a:lnTo>
                  <a:pt x="436" y="482"/>
                </a:lnTo>
                <a:lnTo>
                  <a:pt x="430" y="491"/>
                </a:lnTo>
                <a:lnTo>
                  <a:pt x="424" y="483"/>
                </a:lnTo>
                <a:lnTo>
                  <a:pt x="417" y="464"/>
                </a:lnTo>
                <a:lnTo>
                  <a:pt x="410" y="440"/>
                </a:lnTo>
                <a:lnTo>
                  <a:pt x="404" y="420"/>
                </a:lnTo>
                <a:lnTo>
                  <a:pt x="400" y="402"/>
                </a:lnTo>
                <a:lnTo>
                  <a:pt x="392" y="370"/>
                </a:lnTo>
                <a:lnTo>
                  <a:pt x="382" y="328"/>
                </a:lnTo>
                <a:lnTo>
                  <a:pt x="371" y="280"/>
                </a:lnTo>
                <a:lnTo>
                  <a:pt x="360" y="230"/>
                </a:lnTo>
                <a:lnTo>
                  <a:pt x="350" y="183"/>
                </a:lnTo>
                <a:lnTo>
                  <a:pt x="342" y="143"/>
                </a:lnTo>
                <a:lnTo>
                  <a:pt x="336" y="114"/>
                </a:lnTo>
                <a:lnTo>
                  <a:pt x="331" y="87"/>
                </a:lnTo>
                <a:lnTo>
                  <a:pt x="326" y="86"/>
                </a:lnTo>
                <a:lnTo>
                  <a:pt x="322" y="100"/>
                </a:lnTo>
                <a:lnTo>
                  <a:pt x="320" y="115"/>
                </a:lnTo>
                <a:lnTo>
                  <a:pt x="314" y="169"/>
                </a:lnTo>
                <a:lnTo>
                  <a:pt x="305" y="253"/>
                </a:lnTo>
                <a:lnTo>
                  <a:pt x="297" y="333"/>
                </a:lnTo>
                <a:lnTo>
                  <a:pt x="293" y="372"/>
                </a:lnTo>
                <a:lnTo>
                  <a:pt x="291" y="385"/>
                </a:lnTo>
                <a:lnTo>
                  <a:pt x="287" y="397"/>
                </a:lnTo>
                <a:lnTo>
                  <a:pt x="282" y="405"/>
                </a:lnTo>
                <a:lnTo>
                  <a:pt x="274" y="408"/>
                </a:lnTo>
                <a:lnTo>
                  <a:pt x="266" y="405"/>
                </a:lnTo>
                <a:lnTo>
                  <a:pt x="261" y="395"/>
                </a:lnTo>
                <a:lnTo>
                  <a:pt x="258" y="383"/>
                </a:lnTo>
                <a:lnTo>
                  <a:pt x="257" y="367"/>
                </a:lnTo>
                <a:lnTo>
                  <a:pt x="257" y="341"/>
                </a:lnTo>
                <a:lnTo>
                  <a:pt x="256" y="305"/>
                </a:lnTo>
                <a:lnTo>
                  <a:pt x="252" y="274"/>
                </a:lnTo>
                <a:lnTo>
                  <a:pt x="244" y="260"/>
                </a:lnTo>
                <a:lnTo>
                  <a:pt x="234" y="265"/>
                </a:lnTo>
                <a:lnTo>
                  <a:pt x="229" y="279"/>
                </a:lnTo>
                <a:lnTo>
                  <a:pt x="227" y="295"/>
                </a:lnTo>
                <a:lnTo>
                  <a:pt x="227" y="307"/>
                </a:lnTo>
                <a:lnTo>
                  <a:pt x="226" y="323"/>
                </a:lnTo>
                <a:lnTo>
                  <a:pt x="222" y="340"/>
                </a:lnTo>
                <a:lnTo>
                  <a:pt x="216" y="351"/>
                </a:lnTo>
                <a:lnTo>
                  <a:pt x="209" y="357"/>
                </a:lnTo>
                <a:lnTo>
                  <a:pt x="202" y="350"/>
                </a:lnTo>
                <a:lnTo>
                  <a:pt x="197" y="337"/>
                </a:lnTo>
                <a:lnTo>
                  <a:pt x="193" y="321"/>
                </a:lnTo>
                <a:lnTo>
                  <a:pt x="192" y="309"/>
                </a:lnTo>
                <a:lnTo>
                  <a:pt x="192" y="300"/>
                </a:lnTo>
                <a:lnTo>
                  <a:pt x="191" y="288"/>
                </a:lnTo>
                <a:lnTo>
                  <a:pt x="186" y="280"/>
                </a:lnTo>
                <a:lnTo>
                  <a:pt x="174" y="276"/>
                </a:lnTo>
                <a:lnTo>
                  <a:pt x="169" y="276"/>
                </a:lnTo>
                <a:lnTo>
                  <a:pt x="162" y="276"/>
                </a:lnTo>
                <a:lnTo>
                  <a:pt x="152" y="276"/>
                </a:lnTo>
                <a:lnTo>
                  <a:pt x="141" y="276"/>
                </a:lnTo>
                <a:lnTo>
                  <a:pt x="128" y="276"/>
                </a:lnTo>
                <a:lnTo>
                  <a:pt x="115" y="276"/>
                </a:lnTo>
                <a:lnTo>
                  <a:pt x="100" y="276"/>
                </a:lnTo>
                <a:lnTo>
                  <a:pt x="86" y="276"/>
                </a:lnTo>
                <a:lnTo>
                  <a:pt x="71" y="276"/>
                </a:lnTo>
                <a:lnTo>
                  <a:pt x="57" y="276"/>
                </a:lnTo>
                <a:lnTo>
                  <a:pt x="43" y="276"/>
                </a:lnTo>
                <a:lnTo>
                  <a:pt x="31" y="276"/>
                </a:lnTo>
                <a:lnTo>
                  <a:pt x="20" y="276"/>
                </a:lnTo>
                <a:lnTo>
                  <a:pt x="11" y="276"/>
                </a:lnTo>
                <a:lnTo>
                  <a:pt x="4" y="276"/>
                </a:lnTo>
                <a:lnTo>
                  <a:pt x="0" y="276"/>
                </a:lnTo>
                <a:lnTo>
                  <a:pt x="1" y="198"/>
                </a:lnTo>
                <a:close/>
              </a:path>
            </a:pathLst>
          </a:custGeom>
          <a:solidFill>
            <a:srgbClr val="FF006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7" name="Freeform 97"/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1814513" y="5783263"/>
            <a:ext cx="450850" cy="449262"/>
          </a:xfrm>
          <a:custGeom>
            <a:avLst/>
            <a:gdLst>
              <a:gd name="T0" fmla="*/ 2147483647 w 696"/>
              <a:gd name="T1" fmla="*/ 0 h 526"/>
              <a:gd name="T2" fmla="*/ 2147483647 w 696"/>
              <a:gd name="T3" fmla="*/ 0 h 526"/>
              <a:gd name="T4" fmla="*/ 2147483647 w 696"/>
              <a:gd name="T5" fmla="*/ 0 h 526"/>
              <a:gd name="T6" fmla="*/ 2147483647 w 696"/>
              <a:gd name="T7" fmla="*/ 0 h 526"/>
              <a:gd name="T8" fmla="*/ 2147483647 w 696"/>
              <a:gd name="T9" fmla="*/ 2147483647 h 526"/>
              <a:gd name="T10" fmla="*/ 2147483647 w 696"/>
              <a:gd name="T11" fmla="*/ 2147483647 h 526"/>
              <a:gd name="T12" fmla="*/ 2147483647 w 696"/>
              <a:gd name="T13" fmla="*/ 2147483647 h 526"/>
              <a:gd name="T14" fmla="*/ 2147483647 w 696"/>
              <a:gd name="T15" fmla="*/ 2147483647 h 526"/>
              <a:gd name="T16" fmla="*/ 2147483647 w 696"/>
              <a:gd name="T17" fmla="*/ 2147483647 h 526"/>
              <a:gd name="T18" fmla="*/ 2147483647 w 696"/>
              <a:gd name="T19" fmla="*/ 2147483647 h 526"/>
              <a:gd name="T20" fmla="*/ 2147483647 w 696"/>
              <a:gd name="T21" fmla="*/ 2147483647 h 526"/>
              <a:gd name="T22" fmla="*/ 2147483647 w 696"/>
              <a:gd name="T23" fmla="*/ 2147483647 h 526"/>
              <a:gd name="T24" fmla="*/ 2147483647 w 696"/>
              <a:gd name="T25" fmla="*/ 2147483647 h 526"/>
              <a:gd name="T26" fmla="*/ 2147483647 w 696"/>
              <a:gd name="T27" fmla="*/ 2147483647 h 526"/>
              <a:gd name="T28" fmla="*/ 2147483647 w 696"/>
              <a:gd name="T29" fmla="*/ 2147483647 h 526"/>
              <a:gd name="T30" fmla="*/ 2147483647 w 696"/>
              <a:gd name="T31" fmla="*/ 2147483647 h 526"/>
              <a:gd name="T32" fmla="*/ 2147483647 w 696"/>
              <a:gd name="T33" fmla="*/ 2147483647 h 526"/>
              <a:gd name="T34" fmla="*/ 2147483647 w 696"/>
              <a:gd name="T35" fmla="*/ 2147483647 h 526"/>
              <a:gd name="T36" fmla="*/ 2147483647 w 696"/>
              <a:gd name="T37" fmla="*/ 2147483647 h 526"/>
              <a:gd name="T38" fmla="*/ 2147483647 w 696"/>
              <a:gd name="T39" fmla="*/ 2147483647 h 526"/>
              <a:gd name="T40" fmla="*/ 0 w 696"/>
              <a:gd name="T41" fmla="*/ 2147483647 h 526"/>
              <a:gd name="T42" fmla="*/ 2147483647 w 696"/>
              <a:gd name="T43" fmla="*/ 2147483647 h 526"/>
              <a:gd name="T44" fmla="*/ 2147483647 w 696"/>
              <a:gd name="T45" fmla="*/ 2147483647 h 526"/>
              <a:gd name="T46" fmla="*/ 2147483647 w 696"/>
              <a:gd name="T47" fmla="*/ 0 h 52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96"/>
              <a:gd name="T73" fmla="*/ 0 h 526"/>
              <a:gd name="T74" fmla="*/ 696 w 696"/>
              <a:gd name="T75" fmla="*/ 526 h 52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96" h="526">
                <a:moveTo>
                  <a:pt x="696" y="0"/>
                </a:moveTo>
                <a:lnTo>
                  <a:pt x="693" y="0"/>
                </a:lnTo>
                <a:lnTo>
                  <a:pt x="689" y="0"/>
                </a:lnTo>
                <a:lnTo>
                  <a:pt x="681" y="0"/>
                </a:lnTo>
                <a:lnTo>
                  <a:pt x="669" y="1"/>
                </a:lnTo>
                <a:lnTo>
                  <a:pt x="659" y="3"/>
                </a:lnTo>
                <a:lnTo>
                  <a:pt x="636" y="9"/>
                </a:lnTo>
                <a:lnTo>
                  <a:pt x="601" y="18"/>
                </a:lnTo>
                <a:lnTo>
                  <a:pt x="558" y="30"/>
                </a:lnTo>
                <a:lnTo>
                  <a:pt x="507" y="42"/>
                </a:lnTo>
                <a:lnTo>
                  <a:pt x="451" y="57"/>
                </a:lnTo>
                <a:lnTo>
                  <a:pt x="390" y="73"/>
                </a:lnTo>
                <a:lnTo>
                  <a:pt x="329" y="90"/>
                </a:lnTo>
                <a:lnTo>
                  <a:pt x="266" y="106"/>
                </a:lnTo>
                <a:lnTo>
                  <a:pt x="208" y="122"/>
                </a:lnTo>
                <a:lnTo>
                  <a:pt x="152" y="137"/>
                </a:lnTo>
                <a:lnTo>
                  <a:pt x="103" y="149"/>
                </a:lnTo>
                <a:lnTo>
                  <a:pt x="60" y="161"/>
                </a:lnTo>
                <a:lnTo>
                  <a:pt x="28" y="170"/>
                </a:lnTo>
                <a:lnTo>
                  <a:pt x="7" y="175"/>
                </a:lnTo>
                <a:lnTo>
                  <a:pt x="0" y="177"/>
                </a:lnTo>
                <a:lnTo>
                  <a:pt x="529" y="512"/>
                </a:lnTo>
                <a:lnTo>
                  <a:pt x="614" y="526"/>
                </a:lnTo>
                <a:lnTo>
                  <a:pt x="696" y="0"/>
                </a:lnTo>
                <a:close/>
              </a:path>
            </a:pathLst>
          </a:custGeom>
          <a:solidFill>
            <a:srgbClr val="FFF4E2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8" name="Freeform 98"/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1812925" y="5780088"/>
            <a:ext cx="452438" cy="158750"/>
          </a:xfrm>
          <a:custGeom>
            <a:avLst/>
            <a:gdLst>
              <a:gd name="T0" fmla="*/ 2147483647 w 673"/>
              <a:gd name="T1" fmla="*/ 2147483647 h 186"/>
              <a:gd name="T2" fmla="*/ 2147483647 w 673"/>
              <a:gd name="T3" fmla="*/ 2147483647 h 186"/>
              <a:gd name="T4" fmla="*/ 2147483647 w 673"/>
              <a:gd name="T5" fmla="*/ 2147483647 h 186"/>
              <a:gd name="T6" fmla="*/ 2147483647 w 673"/>
              <a:gd name="T7" fmla="*/ 2147483647 h 186"/>
              <a:gd name="T8" fmla="*/ 2147483647 w 673"/>
              <a:gd name="T9" fmla="*/ 2147483647 h 186"/>
              <a:gd name="T10" fmla="*/ 2147483647 w 673"/>
              <a:gd name="T11" fmla="*/ 2147483647 h 186"/>
              <a:gd name="T12" fmla="*/ 2147483647 w 673"/>
              <a:gd name="T13" fmla="*/ 2147483647 h 186"/>
              <a:gd name="T14" fmla="*/ 2147483647 w 673"/>
              <a:gd name="T15" fmla="*/ 2147483647 h 186"/>
              <a:gd name="T16" fmla="*/ 2147483647 w 673"/>
              <a:gd name="T17" fmla="*/ 2147483647 h 186"/>
              <a:gd name="T18" fmla="*/ 2147483647 w 673"/>
              <a:gd name="T19" fmla="*/ 2147483647 h 186"/>
              <a:gd name="T20" fmla="*/ 2147483647 w 673"/>
              <a:gd name="T21" fmla="*/ 2147483647 h 186"/>
              <a:gd name="T22" fmla="*/ 2147483647 w 673"/>
              <a:gd name="T23" fmla="*/ 2147483647 h 186"/>
              <a:gd name="T24" fmla="*/ 2147483647 w 673"/>
              <a:gd name="T25" fmla="*/ 2147483647 h 186"/>
              <a:gd name="T26" fmla="*/ 2147483647 w 673"/>
              <a:gd name="T27" fmla="*/ 2147483647 h 186"/>
              <a:gd name="T28" fmla="*/ 2147483647 w 673"/>
              <a:gd name="T29" fmla="*/ 2147483647 h 186"/>
              <a:gd name="T30" fmla="*/ 2147483647 w 673"/>
              <a:gd name="T31" fmla="*/ 2147483647 h 186"/>
              <a:gd name="T32" fmla="*/ 2147483647 w 673"/>
              <a:gd name="T33" fmla="*/ 2147483647 h 186"/>
              <a:gd name="T34" fmla="*/ 2147483647 w 673"/>
              <a:gd name="T35" fmla="*/ 2147483647 h 186"/>
              <a:gd name="T36" fmla="*/ 2147483647 w 673"/>
              <a:gd name="T37" fmla="*/ 0 h 186"/>
              <a:gd name="T38" fmla="*/ 2147483647 w 673"/>
              <a:gd name="T39" fmla="*/ 2147483647 h 186"/>
              <a:gd name="T40" fmla="*/ 2147483647 w 673"/>
              <a:gd name="T41" fmla="*/ 2147483647 h 186"/>
              <a:gd name="T42" fmla="*/ 2147483647 w 673"/>
              <a:gd name="T43" fmla="*/ 2147483647 h 186"/>
              <a:gd name="T44" fmla="*/ 2147483647 w 673"/>
              <a:gd name="T45" fmla="*/ 2147483647 h 186"/>
              <a:gd name="T46" fmla="*/ 2147483647 w 673"/>
              <a:gd name="T47" fmla="*/ 2147483647 h 186"/>
              <a:gd name="T48" fmla="*/ 2147483647 w 673"/>
              <a:gd name="T49" fmla="*/ 2147483647 h 186"/>
              <a:gd name="T50" fmla="*/ 2147483647 w 673"/>
              <a:gd name="T51" fmla="*/ 2147483647 h 186"/>
              <a:gd name="T52" fmla="*/ 2147483647 w 673"/>
              <a:gd name="T53" fmla="*/ 2147483647 h 186"/>
              <a:gd name="T54" fmla="*/ 2147483647 w 673"/>
              <a:gd name="T55" fmla="*/ 2147483647 h 186"/>
              <a:gd name="T56" fmla="*/ 2147483647 w 673"/>
              <a:gd name="T57" fmla="*/ 2147483647 h 186"/>
              <a:gd name="T58" fmla="*/ 2147483647 w 673"/>
              <a:gd name="T59" fmla="*/ 2147483647 h 186"/>
              <a:gd name="T60" fmla="*/ 2147483647 w 673"/>
              <a:gd name="T61" fmla="*/ 2147483647 h 186"/>
              <a:gd name="T62" fmla="*/ 2147483647 w 673"/>
              <a:gd name="T63" fmla="*/ 2147483647 h 186"/>
              <a:gd name="T64" fmla="*/ 2147483647 w 673"/>
              <a:gd name="T65" fmla="*/ 2147483647 h 186"/>
              <a:gd name="T66" fmla="*/ 2147483647 w 673"/>
              <a:gd name="T67" fmla="*/ 2147483647 h 186"/>
              <a:gd name="T68" fmla="*/ 2147483647 w 673"/>
              <a:gd name="T69" fmla="*/ 2147483647 h 186"/>
              <a:gd name="T70" fmla="*/ 2147483647 w 673"/>
              <a:gd name="T71" fmla="*/ 2147483647 h 186"/>
              <a:gd name="T72" fmla="*/ 2147483647 w 673"/>
              <a:gd name="T73" fmla="*/ 2147483647 h 186"/>
              <a:gd name="T74" fmla="*/ 2147483647 w 673"/>
              <a:gd name="T75" fmla="*/ 2147483647 h 186"/>
              <a:gd name="T76" fmla="*/ 0 w 673"/>
              <a:gd name="T77" fmla="*/ 2147483647 h 186"/>
              <a:gd name="T78" fmla="*/ 2147483647 w 673"/>
              <a:gd name="T79" fmla="*/ 2147483647 h 186"/>
              <a:gd name="T80" fmla="*/ 2147483647 w 673"/>
              <a:gd name="T81" fmla="*/ 2147483647 h 186"/>
              <a:gd name="T82" fmla="*/ 2147483647 w 673"/>
              <a:gd name="T83" fmla="*/ 2147483647 h 18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73"/>
              <a:gd name="T127" fmla="*/ 0 h 186"/>
              <a:gd name="T128" fmla="*/ 673 w 673"/>
              <a:gd name="T129" fmla="*/ 186 h 18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73" h="186">
                <a:moveTo>
                  <a:pt x="7" y="178"/>
                </a:moveTo>
                <a:lnTo>
                  <a:pt x="6" y="186"/>
                </a:lnTo>
                <a:lnTo>
                  <a:pt x="12" y="183"/>
                </a:lnTo>
                <a:lnTo>
                  <a:pt x="33" y="179"/>
                </a:lnTo>
                <a:lnTo>
                  <a:pt x="65" y="170"/>
                </a:lnTo>
                <a:lnTo>
                  <a:pt x="108" y="158"/>
                </a:lnTo>
                <a:lnTo>
                  <a:pt x="158" y="145"/>
                </a:lnTo>
                <a:lnTo>
                  <a:pt x="213" y="130"/>
                </a:lnTo>
                <a:lnTo>
                  <a:pt x="271" y="114"/>
                </a:lnTo>
                <a:lnTo>
                  <a:pt x="334" y="98"/>
                </a:lnTo>
                <a:lnTo>
                  <a:pt x="395" y="82"/>
                </a:lnTo>
                <a:lnTo>
                  <a:pt x="456" y="66"/>
                </a:lnTo>
                <a:lnTo>
                  <a:pt x="512" y="51"/>
                </a:lnTo>
                <a:lnTo>
                  <a:pt x="563" y="38"/>
                </a:lnTo>
                <a:lnTo>
                  <a:pt x="606" y="27"/>
                </a:lnTo>
                <a:lnTo>
                  <a:pt x="641" y="18"/>
                </a:lnTo>
                <a:lnTo>
                  <a:pt x="664" y="12"/>
                </a:lnTo>
                <a:lnTo>
                  <a:pt x="673" y="10"/>
                </a:lnTo>
                <a:lnTo>
                  <a:pt x="673" y="0"/>
                </a:lnTo>
                <a:lnTo>
                  <a:pt x="662" y="3"/>
                </a:lnTo>
                <a:lnTo>
                  <a:pt x="639" y="8"/>
                </a:lnTo>
                <a:lnTo>
                  <a:pt x="604" y="18"/>
                </a:lnTo>
                <a:lnTo>
                  <a:pt x="560" y="29"/>
                </a:lnTo>
                <a:lnTo>
                  <a:pt x="510" y="42"/>
                </a:lnTo>
                <a:lnTo>
                  <a:pt x="453" y="57"/>
                </a:lnTo>
                <a:lnTo>
                  <a:pt x="392" y="73"/>
                </a:lnTo>
                <a:lnTo>
                  <a:pt x="331" y="89"/>
                </a:lnTo>
                <a:lnTo>
                  <a:pt x="269" y="105"/>
                </a:lnTo>
                <a:lnTo>
                  <a:pt x="210" y="121"/>
                </a:lnTo>
                <a:lnTo>
                  <a:pt x="155" y="136"/>
                </a:lnTo>
                <a:lnTo>
                  <a:pt x="106" y="149"/>
                </a:lnTo>
                <a:lnTo>
                  <a:pt x="63" y="160"/>
                </a:lnTo>
                <a:lnTo>
                  <a:pt x="31" y="170"/>
                </a:lnTo>
                <a:lnTo>
                  <a:pt x="10" y="174"/>
                </a:lnTo>
                <a:lnTo>
                  <a:pt x="3" y="176"/>
                </a:lnTo>
                <a:lnTo>
                  <a:pt x="2" y="185"/>
                </a:lnTo>
                <a:lnTo>
                  <a:pt x="3" y="176"/>
                </a:lnTo>
                <a:lnTo>
                  <a:pt x="1" y="179"/>
                </a:lnTo>
                <a:lnTo>
                  <a:pt x="0" y="182"/>
                </a:lnTo>
                <a:lnTo>
                  <a:pt x="2" y="185"/>
                </a:lnTo>
                <a:lnTo>
                  <a:pt x="6" y="186"/>
                </a:lnTo>
                <a:lnTo>
                  <a:pt x="7" y="17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39" name="Freeform 99"/>
          <p:cNvSpPr>
            <a:spLocks/>
          </p:cNvSpPr>
          <p:nvPr>
            <p:custDataLst>
              <p:tags r:id="rId55"/>
            </p:custDataLst>
          </p:nvPr>
        </p:nvSpPr>
        <p:spPr bwMode="auto">
          <a:xfrm>
            <a:off x="1368425" y="5611813"/>
            <a:ext cx="446088" cy="457200"/>
          </a:xfrm>
          <a:custGeom>
            <a:avLst/>
            <a:gdLst>
              <a:gd name="T0" fmla="*/ 2147483647 w 689"/>
              <a:gd name="T1" fmla="*/ 0 h 538"/>
              <a:gd name="T2" fmla="*/ 2147483647 w 689"/>
              <a:gd name="T3" fmla="*/ 2147483647 h 538"/>
              <a:gd name="T4" fmla="*/ 2147483647 w 689"/>
              <a:gd name="T5" fmla="*/ 2147483647 h 538"/>
              <a:gd name="T6" fmla="*/ 2147483647 w 689"/>
              <a:gd name="T7" fmla="*/ 2147483647 h 538"/>
              <a:gd name="T8" fmla="*/ 2147483647 w 689"/>
              <a:gd name="T9" fmla="*/ 2147483647 h 538"/>
              <a:gd name="T10" fmla="*/ 2147483647 w 689"/>
              <a:gd name="T11" fmla="*/ 2147483647 h 538"/>
              <a:gd name="T12" fmla="*/ 2147483647 w 689"/>
              <a:gd name="T13" fmla="*/ 2147483647 h 538"/>
              <a:gd name="T14" fmla="*/ 2147483647 w 689"/>
              <a:gd name="T15" fmla="*/ 2147483647 h 538"/>
              <a:gd name="T16" fmla="*/ 2147483647 w 689"/>
              <a:gd name="T17" fmla="*/ 2147483647 h 538"/>
              <a:gd name="T18" fmla="*/ 2147483647 w 689"/>
              <a:gd name="T19" fmla="*/ 2147483647 h 538"/>
              <a:gd name="T20" fmla="*/ 2147483647 w 689"/>
              <a:gd name="T21" fmla="*/ 2147483647 h 538"/>
              <a:gd name="T22" fmla="*/ 2147483647 w 689"/>
              <a:gd name="T23" fmla="*/ 2147483647 h 538"/>
              <a:gd name="T24" fmla="*/ 2147483647 w 689"/>
              <a:gd name="T25" fmla="*/ 2147483647 h 538"/>
              <a:gd name="T26" fmla="*/ 2147483647 w 689"/>
              <a:gd name="T27" fmla="*/ 2147483647 h 538"/>
              <a:gd name="T28" fmla="*/ 2147483647 w 689"/>
              <a:gd name="T29" fmla="*/ 2147483647 h 538"/>
              <a:gd name="T30" fmla="*/ 2147483647 w 689"/>
              <a:gd name="T31" fmla="*/ 2147483647 h 538"/>
              <a:gd name="T32" fmla="*/ 2147483647 w 689"/>
              <a:gd name="T33" fmla="*/ 2147483647 h 538"/>
              <a:gd name="T34" fmla="*/ 2147483647 w 689"/>
              <a:gd name="T35" fmla="*/ 2147483647 h 538"/>
              <a:gd name="T36" fmla="*/ 2147483647 w 689"/>
              <a:gd name="T37" fmla="*/ 2147483647 h 538"/>
              <a:gd name="T38" fmla="*/ 2147483647 w 689"/>
              <a:gd name="T39" fmla="*/ 2147483647 h 538"/>
              <a:gd name="T40" fmla="*/ 2147483647 w 689"/>
              <a:gd name="T41" fmla="*/ 2147483647 h 538"/>
              <a:gd name="T42" fmla="*/ 2147483647 w 689"/>
              <a:gd name="T43" fmla="*/ 2147483647 h 538"/>
              <a:gd name="T44" fmla="*/ 0 w 689"/>
              <a:gd name="T45" fmla="*/ 2147483647 h 538"/>
              <a:gd name="T46" fmla="*/ 2147483647 w 689"/>
              <a:gd name="T47" fmla="*/ 0 h 53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89"/>
              <a:gd name="T73" fmla="*/ 0 h 538"/>
              <a:gd name="T74" fmla="*/ 689 w 689"/>
              <a:gd name="T75" fmla="*/ 538 h 53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89" h="538">
                <a:moveTo>
                  <a:pt x="83" y="0"/>
                </a:moveTo>
                <a:lnTo>
                  <a:pt x="84" y="1"/>
                </a:lnTo>
                <a:lnTo>
                  <a:pt x="90" y="2"/>
                </a:lnTo>
                <a:lnTo>
                  <a:pt x="98" y="6"/>
                </a:lnTo>
                <a:lnTo>
                  <a:pt x="108" y="9"/>
                </a:lnTo>
                <a:lnTo>
                  <a:pt x="117" y="15"/>
                </a:lnTo>
                <a:lnTo>
                  <a:pt x="137" y="28"/>
                </a:lnTo>
                <a:lnTo>
                  <a:pt x="167" y="46"/>
                </a:lnTo>
                <a:lnTo>
                  <a:pt x="205" y="70"/>
                </a:lnTo>
                <a:lnTo>
                  <a:pt x="250" y="98"/>
                </a:lnTo>
                <a:lnTo>
                  <a:pt x="298" y="130"/>
                </a:lnTo>
                <a:lnTo>
                  <a:pt x="351" y="163"/>
                </a:lnTo>
                <a:lnTo>
                  <a:pt x="404" y="197"/>
                </a:lnTo>
                <a:lnTo>
                  <a:pt x="458" y="232"/>
                </a:lnTo>
                <a:lnTo>
                  <a:pt x="510" y="265"/>
                </a:lnTo>
                <a:lnTo>
                  <a:pt x="557" y="296"/>
                </a:lnTo>
                <a:lnTo>
                  <a:pt x="601" y="324"/>
                </a:lnTo>
                <a:lnTo>
                  <a:pt x="638" y="347"/>
                </a:lnTo>
                <a:lnTo>
                  <a:pt x="665" y="364"/>
                </a:lnTo>
                <a:lnTo>
                  <a:pt x="683" y="375"/>
                </a:lnTo>
                <a:lnTo>
                  <a:pt x="689" y="380"/>
                </a:lnTo>
                <a:lnTo>
                  <a:pt x="85" y="538"/>
                </a:lnTo>
                <a:lnTo>
                  <a:pt x="0" y="525"/>
                </a:lnTo>
                <a:lnTo>
                  <a:pt x="83" y="0"/>
                </a:lnTo>
                <a:close/>
              </a:path>
            </a:pathLst>
          </a:custGeom>
          <a:solidFill>
            <a:srgbClr val="FFF4E2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0" name="Freeform 100"/>
          <p:cNvSpPr>
            <a:spLocks/>
          </p:cNvSpPr>
          <p:nvPr>
            <p:custDataLst>
              <p:tags r:id="rId56"/>
            </p:custDataLst>
          </p:nvPr>
        </p:nvSpPr>
        <p:spPr bwMode="auto">
          <a:xfrm>
            <a:off x="1425575" y="5607050"/>
            <a:ext cx="393700" cy="331788"/>
          </a:xfrm>
          <a:custGeom>
            <a:avLst/>
            <a:gdLst>
              <a:gd name="T0" fmla="*/ 2147483647 w 587"/>
              <a:gd name="T1" fmla="*/ 2147483647 h 380"/>
              <a:gd name="T2" fmla="*/ 2147483647 w 587"/>
              <a:gd name="T3" fmla="*/ 2147483647 h 380"/>
              <a:gd name="T4" fmla="*/ 2147483647 w 587"/>
              <a:gd name="T5" fmla="*/ 2147483647 h 380"/>
              <a:gd name="T6" fmla="*/ 2147483647 w 587"/>
              <a:gd name="T7" fmla="*/ 2147483647 h 380"/>
              <a:gd name="T8" fmla="*/ 2147483647 w 587"/>
              <a:gd name="T9" fmla="*/ 2147483647 h 380"/>
              <a:gd name="T10" fmla="*/ 2147483647 w 587"/>
              <a:gd name="T11" fmla="*/ 2147483647 h 380"/>
              <a:gd name="T12" fmla="*/ 2147483647 w 587"/>
              <a:gd name="T13" fmla="*/ 2147483647 h 380"/>
              <a:gd name="T14" fmla="*/ 2147483647 w 587"/>
              <a:gd name="T15" fmla="*/ 2147483647 h 380"/>
              <a:gd name="T16" fmla="*/ 2147483647 w 587"/>
              <a:gd name="T17" fmla="*/ 2147483647 h 380"/>
              <a:gd name="T18" fmla="*/ 2147483647 w 587"/>
              <a:gd name="T19" fmla="*/ 2147483647 h 380"/>
              <a:gd name="T20" fmla="*/ 2147483647 w 587"/>
              <a:gd name="T21" fmla="*/ 2147483647 h 380"/>
              <a:gd name="T22" fmla="*/ 2147483647 w 587"/>
              <a:gd name="T23" fmla="*/ 2147483647 h 380"/>
              <a:gd name="T24" fmla="*/ 2147483647 w 587"/>
              <a:gd name="T25" fmla="*/ 2147483647 h 380"/>
              <a:gd name="T26" fmla="*/ 2147483647 w 587"/>
              <a:gd name="T27" fmla="*/ 2147483647 h 380"/>
              <a:gd name="T28" fmla="*/ 2147483647 w 587"/>
              <a:gd name="T29" fmla="*/ 2147483647 h 380"/>
              <a:gd name="T30" fmla="*/ 2147483647 w 587"/>
              <a:gd name="T31" fmla="*/ 2147483647 h 380"/>
              <a:gd name="T32" fmla="*/ 2147483647 w 587"/>
              <a:gd name="T33" fmla="*/ 2147483647 h 380"/>
              <a:gd name="T34" fmla="*/ 2147483647 w 587"/>
              <a:gd name="T35" fmla="*/ 0 h 380"/>
              <a:gd name="T36" fmla="*/ 0 w 587"/>
              <a:gd name="T37" fmla="*/ 2147483647 h 380"/>
              <a:gd name="T38" fmla="*/ 2147483647 w 587"/>
              <a:gd name="T39" fmla="*/ 2147483647 h 380"/>
              <a:gd name="T40" fmla="*/ 2147483647 w 587"/>
              <a:gd name="T41" fmla="*/ 2147483647 h 380"/>
              <a:gd name="T42" fmla="*/ 2147483647 w 587"/>
              <a:gd name="T43" fmla="*/ 2147483647 h 380"/>
              <a:gd name="T44" fmla="*/ 2147483647 w 587"/>
              <a:gd name="T45" fmla="*/ 2147483647 h 380"/>
              <a:gd name="T46" fmla="*/ 2147483647 w 587"/>
              <a:gd name="T47" fmla="*/ 2147483647 h 380"/>
              <a:gd name="T48" fmla="*/ 2147483647 w 587"/>
              <a:gd name="T49" fmla="*/ 2147483647 h 380"/>
              <a:gd name="T50" fmla="*/ 2147483647 w 587"/>
              <a:gd name="T51" fmla="*/ 2147483647 h 380"/>
              <a:gd name="T52" fmla="*/ 2147483647 w 587"/>
              <a:gd name="T53" fmla="*/ 2147483647 h 380"/>
              <a:gd name="T54" fmla="*/ 2147483647 w 587"/>
              <a:gd name="T55" fmla="*/ 2147483647 h 380"/>
              <a:gd name="T56" fmla="*/ 2147483647 w 587"/>
              <a:gd name="T57" fmla="*/ 2147483647 h 380"/>
              <a:gd name="T58" fmla="*/ 2147483647 w 587"/>
              <a:gd name="T59" fmla="*/ 2147483647 h 380"/>
              <a:gd name="T60" fmla="*/ 2147483647 w 587"/>
              <a:gd name="T61" fmla="*/ 2147483647 h 380"/>
              <a:gd name="T62" fmla="*/ 2147483647 w 587"/>
              <a:gd name="T63" fmla="*/ 2147483647 h 380"/>
              <a:gd name="T64" fmla="*/ 2147483647 w 587"/>
              <a:gd name="T65" fmla="*/ 2147483647 h 380"/>
              <a:gd name="T66" fmla="*/ 2147483647 w 587"/>
              <a:gd name="T67" fmla="*/ 2147483647 h 380"/>
              <a:gd name="T68" fmla="*/ 2147483647 w 587"/>
              <a:gd name="T69" fmla="*/ 2147483647 h 380"/>
              <a:gd name="T70" fmla="*/ 2147483647 w 587"/>
              <a:gd name="T71" fmla="*/ 2147483647 h 380"/>
              <a:gd name="T72" fmla="*/ 2147483647 w 587"/>
              <a:gd name="T73" fmla="*/ 2147483647 h 380"/>
              <a:gd name="T74" fmla="*/ 2147483647 w 587"/>
              <a:gd name="T75" fmla="*/ 2147483647 h 380"/>
              <a:gd name="T76" fmla="*/ 2147483647 w 587"/>
              <a:gd name="T77" fmla="*/ 2147483647 h 380"/>
              <a:gd name="T78" fmla="*/ 2147483647 w 587"/>
              <a:gd name="T79" fmla="*/ 2147483647 h 380"/>
              <a:gd name="T80" fmla="*/ 2147483647 w 587"/>
              <a:gd name="T81" fmla="*/ 2147483647 h 380"/>
              <a:gd name="T82" fmla="*/ 2147483647 w 587"/>
              <a:gd name="T83" fmla="*/ 2147483647 h 38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587"/>
              <a:gd name="T127" fmla="*/ 0 h 380"/>
              <a:gd name="T128" fmla="*/ 587 w 587"/>
              <a:gd name="T129" fmla="*/ 380 h 38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587" h="380">
                <a:moveTo>
                  <a:pt x="584" y="380"/>
                </a:moveTo>
                <a:lnTo>
                  <a:pt x="585" y="372"/>
                </a:lnTo>
                <a:lnTo>
                  <a:pt x="578" y="367"/>
                </a:lnTo>
                <a:lnTo>
                  <a:pt x="561" y="356"/>
                </a:lnTo>
                <a:lnTo>
                  <a:pt x="533" y="338"/>
                </a:lnTo>
                <a:lnTo>
                  <a:pt x="496" y="315"/>
                </a:lnTo>
                <a:lnTo>
                  <a:pt x="452" y="288"/>
                </a:lnTo>
                <a:lnTo>
                  <a:pt x="405" y="257"/>
                </a:lnTo>
                <a:lnTo>
                  <a:pt x="353" y="223"/>
                </a:lnTo>
                <a:lnTo>
                  <a:pt x="299" y="189"/>
                </a:lnTo>
                <a:lnTo>
                  <a:pt x="246" y="154"/>
                </a:lnTo>
                <a:lnTo>
                  <a:pt x="193" y="122"/>
                </a:lnTo>
                <a:lnTo>
                  <a:pt x="145" y="90"/>
                </a:lnTo>
                <a:lnTo>
                  <a:pt x="100" y="62"/>
                </a:lnTo>
                <a:lnTo>
                  <a:pt x="62" y="38"/>
                </a:lnTo>
                <a:lnTo>
                  <a:pt x="32" y="19"/>
                </a:lnTo>
                <a:lnTo>
                  <a:pt x="13" y="7"/>
                </a:lnTo>
                <a:lnTo>
                  <a:pt x="2" y="0"/>
                </a:lnTo>
                <a:lnTo>
                  <a:pt x="0" y="9"/>
                </a:lnTo>
                <a:lnTo>
                  <a:pt x="8" y="14"/>
                </a:lnTo>
                <a:lnTo>
                  <a:pt x="28" y="26"/>
                </a:lnTo>
                <a:lnTo>
                  <a:pt x="57" y="45"/>
                </a:lnTo>
                <a:lnTo>
                  <a:pt x="95" y="69"/>
                </a:lnTo>
                <a:lnTo>
                  <a:pt x="140" y="96"/>
                </a:lnTo>
                <a:lnTo>
                  <a:pt x="189" y="129"/>
                </a:lnTo>
                <a:lnTo>
                  <a:pt x="242" y="161"/>
                </a:lnTo>
                <a:lnTo>
                  <a:pt x="295" y="196"/>
                </a:lnTo>
                <a:lnTo>
                  <a:pt x="349" y="230"/>
                </a:lnTo>
                <a:lnTo>
                  <a:pt x="401" y="263"/>
                </a:lnTo>
                <a:lnTo>
                  <a:pt x="448" y="295"/>
                </a:lnTo>
                <a:lnTo>
                  <a:pt x="491" y="322"/>
                </a:lnTo>
                <a:lnTo>
                  <a:pt x="528" y="345"/>
                </a:lnTo>
                <a:lnTo>
                  <a:pt x="556" y="362"/>
                </a:lnTo>
                <a:lnTo>
                  <a:pt x="573" y="374"/>
                </a:lnTo>
                <a:lnTo>
                  <a:pt x="580" y="379"/>
                </a:lnTo>
                <a:lnTo>
                  <a:pt x="581" y="370"/>
                </a:lnTo>
                <a:lnTo>
                  <a:pt x="580" y="379"/>
                </a:lnTo>
                <a:lnTo>
                  <a:pt x="584" y="379"/>
                </a:lnTo>
                <a:lnTo>
                  <a:pt x="586" y="376"/>
                </a:lnTo>
                <a:lnTo>
                  <a:pt x="587" y="374"/>
                </a:lnTo>
                <a:lnTo>
                  <a:pt x="585" y="372"/>
                </a:lnTo>
                <a:lnTo>
                  <a:pt x="584" y="38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1" name="Freeform 101"/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1368425" y="5908675"/>
            <a:ext cx="842963" cy="323850"/>
          </a:xfrm>
          <a:custGeom>
            <a:avLst/>
            <a:gdLst>
              <a:gd name="T0" fmla="*/ 0 w 1303"/>
              <a:gd name="T1" fmla="*/ 2147483647 h 380"/>
              <a:gd name="T2" fmla="*/ 2147483647 w 1303"/>
              <a:gd name="T3" fmla="*/ 2147483647 h 380"/>
              <a:gd name="T4" fmla="*/ 2147483647 w 1303"/>
              <a:gd name="T5" fmla="*/ 2147483647 h 380"/>
              <a:gd name="T6" fmla="*/ 2147483647 w 1303"/>
              <a:gd name="T7" fmla="*/ 2147483647 h 380"/>
              <a:gd name="T8" fmla="*/ 2147483647 w 1303"/>
              <a:gd name="T9" fmla="*/ 2147483647 h 380"/>
              <a:gd name="T10" fmla="*/ 2147483647 w 1303"/>
              <a:gd name="T11" fmla="*/ 2147483647 h 380"/>
              <a:gd name="T12" fmla="*/ 2147483647 w 1303"/>
              <a:gd name="T13" fmla="*/ 2147483647 h 380"/>
              <a:gd name="T14" fmla="*/ 2147483647 w 1303"/>
              <a:gd name="T15" fmla="*/ 2147483647 h 380"/>
              <a:gd name="T16" fmla="*/ 2147483647 w 1303"/>
              <a:gd name="T17" fmla="*/ 2147483647 h 380"/>
              <a:gd name="T18" fmla="*/ 2147483647 w 1303"/>
              <a:gd name="T19" fmla="*/ 2147483647 h 380"/>
              <a:gd name="T20" fmla="*/ 2147483647 w 1303"/>
              <a:gd name="T21" fmla="*/ 2147483647 h 380"/>
              <a:gd name="T22" fmla="*/ 2147483647 w 1303"/>
              <a:gd name="T23" fmla="*/ 2147483647 h 380"/>
              <a:gd name="T24" fmla="*/ 2147483647 w 1303"/>
              <a:gd name="T25" fmla="*/ 2147483647 h 380"/>
              <a:gd name="T26" fmla="*/ 2147483647 w 1303"/>
              <a:gd name="T27" fmla="*/ 2147483647 h 380"/>
              <a:gd name="T28" fmla="*/ 2147483647 w 1303"/>
              <a:gd name="T29" fmla="*/ 2147483647 h 380"/>
              <a:gd name="T30" fmla="*/ 2147483647 w 1303"/>
              <a:gd name="T31" fmla="*/ 2147483647 h 380"/>
              <a:gd name="T32" fmla="*/ 2147483647 w 1303"/>
              <a:gd name="T33" fmla="*/ 2147483647 h 380"/>
              <a:gd name="T34" fmla="*/ 2147483647 w 1303"/>
              <a:gd name="T35" fmla="*/ 2147483647 h 380"/>
              <a:gd name="T36" fmla="*/ 2147483647 w 1303"/>
              <a:gd name="T37" fmla="*/ 0 h 380"/>
              <a:gd name="T38" fmla="*/ 2147483647 w 1303"/>
              <a:gd name="T39" fmla="*/ 0 h 380"/>
              <a:gd name="T40" fmla="*/ 2147483647 w 1303"/>
              <a:gd name="T41" fmla="*/ 2147483647 h 380"/>
              <a:gd name="T42" fmla="*/ 2147483647 w 1303"/>
              <a:gd name="T43" fmla="*/ 2147483647 h 380"/>
              <a:gd name="T44" fmla="*/ 2147483647 w 1303"/>
              <a:gd name="T45" fmla="*/ 2147483647 h 380"/>
              <a:gd name="T46" fmla="*/ 2147483647 w 1303"/>
              <a:gd name="T47" fmla="*/ 2147483647 h 380"/>
              <a:gd name="T48" fmla="*/ 2147483647 w 1303"/>
              <a:gd name="T49" fmla="*/ 2147483647 h 380"/>
              <a:gd name="T50" fmla="*/ 2147483647 w 1303"/>
              <a:gd name="T51" fmla="*/ 2147483647 h 380"/>
              <a:gd name="T52" fmla="*/ 2147483647 w 1303"/>
              <a:gd name="T53" fmla="*/ 2147483647 h 380"/>
              <a:gd name="T54" fmla="*/ 2147483647 w 1303"/>
              <a:gd name="T55" fmla="*/ 2147483647 h 380"/>
              <a:gd name="T56" fmla="*/ 2147483647 w 1303"/>
              <a:gd name="T57" fmla="*/ 2147483647 h 380"/>
              <a:gd name="T58" fmla="*/ 2147483647 w 1303"/>
              <a:gd name="T59" fmla="*/ 2147483647 h 380"/>
              <a:gd name="T60" fmla="*/ 2147483647 w 1303"/>
              <a:gd name="T61" fmla="*/ 2147483647 h 380"/>
              <a:gd name="T62" fmla="*/ 2147483647 w 1303"/>
              <a:gd name="T63" fmla="*/ 2147483647 h 380"/>
              <a:gd name="T64" fmla="*/ 2147483647 w 1303"/>
              <a:gd name="T65" fmla="*/ 2147483647 h 380"/>
              <a:gd name="T66" fmla="*/ 2147483647 w 1303"/>
              <a:gd name="T67" fmla="*/ 2147483647 h 380"/>
              <a:gd name="T68" fmla="*/ 2147483647 w 1303"/>
              <a:gd name="T69" fmla="*/ 2147483647 h 380"/>
              <a:gd name="T70" fmla="*/ 2147483647 w 1303"/>
              <a:gd name="T71" fmla="*/ 2147483647 h 380"/>
              <a:gd name="T72" fmla="*/ 2147483647 w 1303"/>
              <a:gd name="T73" fmla="*/ 2147483647 h 380"/>
              <a:gd name="T74" fmla="*/ 2147483647 w 1303"/>
              <a:gd name="T75" fmla="*/ 2147483647 h 380"/>
              <a:gd name="T76" fmla="*/ 2147483647 w 1303"/>
              <a:gd name="T77" fmla="*/ 2147483647 h 380"/>
              <a:gd name="T78" fmla="*/ 2147483647 w 1303"/>
              <a:gd name="T79" fmla="*/ 2147483647 h 380"/>
              <a:gd name="T80" fmla="*/ 2147483647 w 1303"/>
              <a:gd name="T81" fmla="*/ 2147483647 h 380"/>
              <a:gd name="T82" fmla="*/ 0 w 1303"/>
              <a:gd name="T83" fmla="*/ 2147483647 h 38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303"/>
              <a:gd name="T127" fmla="*/ 0 h 380"/>
              <a:gd name="T128" fmla="*/ 1303 w 1303"/>
              <a:gd name="T129" fmla="*/ 380 h 38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303" h="380">
                <a:moveTo>
                  <a:pt x="0" y="176"/>
                </a:moveTo>
                <a:lnTo>
                  <a:pt x="7" y="174"/>
                </a:lnTo>
                <a:lnTo>
                  <a:pt x="27" y="169"/>
                </a:lnTo>
                <a:lnTo>
                  <a:pt x="59" y="161"/>
                </a:lnTo>
                <a:lnTo>
                  <a:pt x="99" y="151"/>
                </a:lnTo>
                <a:lnTo>
                  <a:pt x="147" y="138"/>
                </a:lnTo>
                <a:lnTo>
                  <a:pt x="201" y="123"/>
                </a:lnTo>
                <a:lnTo>
                  <a:pt x="259" y="108"/>
                </a:lnTo>
                <a:lnTo>
                  <a:pt x="319" y="93"/>
                </a:lnTo>
                <a:lnTo>
                  <a:pt x="380" y="77"/>
                </a:lnTo>
                <a:lnTo>
                  <a:pt x="438" y="62"/>
                </a:lnTo>
                <a:lnTo>
                  <a:pt x="494" y="47"/>
                </a:lnTo>
                <a:lnTo>
                  <a:pt x="544" y="33"/>
                </a:lnTo>
                <a:lnTo>
                  <a:pt x="588" y="22"/>
                </a:lnTo>
                <a:lnTo>
                  <a:pt x="624" y="13"/>
                </a:lnTo>
                <a:lnTo>
                  <a:pt x="648" y="7"/>
                </a:lnTo>
                <a:lnTo>
                  <a:pt x="661" y="3"/>
                </a:lnTo>
                <a:lnTo>
                  <a:pt x="671" y="1"/>
                </a:lnTo>
                <a:lnTo>
                  <a:pt x="680" y="0"/>
                </a:lnTo>
                <a:lnTo>
                  <a:pt x="689" y="0"/>
                </a:lnTo>
                <a:lnTo>
                  <a:pt x="696" y="1"/>
                </a:lnTo>
                <a:lnTo>
                  <a:pt x="703" y="3"/>
                </a:lnTo>
                <a:lnTo>
                  <a:pt x="710" y="6"/>
                </a:lnTo>
                <a:lnTo>
                  <a:pt x="716" y="9"/>
                </a:lnTo>
                <a:lnTo>
                  <a:pt x="722" y="13"/>
                </a:lnTo>
                <a:lnTo>
                  <a:pt x="731" y="18"/>
                </a:lnTo>
                <a:lnTo>
                  <a:pt x="750" y="32"/>
                </a:lnTo>
                <a:lnTo>
                  <a:pt x="780" y="51"/>
                </a:lnTo>
                <a:lnTo>
                  <a:pt x="818" y="75"/>
                </a:lnTo>
                <a:lnTo>
                  <a:pt x="863" y="102"/>
                </a:lnTo>
                <a:lnTo>
                  <a:pt x="912" y="134"/>
                </a:lnTo>
                <a:lnTo>
                  <a:pt x="965" y="167"/>
                </a:lnTo>
                <a:lnTo>
                  <a:pt x="1018" y="200"/>
                </a:lnTo>
                <a:lnTo>
                  <a:pt x="1072" y="234"/>
                </a:lnTo>
                <a:lnTo>
                  <a:pt x="1123" y="267"/>
                </a:lnTo>
                <a:lnTo>
                  <a:pt x="1171" y="297"/>
                </a:lnTo>
                <a:lnTo>
                  <a:pt x="1214" y="325"/>
                </a:lnTo>
                <a:lnTo>
                  <a:pt x="1251" y="347"/>
                </a:lnTo>
                <a:lnTo>
                  <a:pt x="1279" y="365"/>
                </a:lnTo>
                <a:lnTo>
                  <a:pt x="1296" y="376"/>
                </a:lnTo>
                <a:lnTo>
                  <a:pt x="1303" y="380"/>
                </a:lnTo>
                <a:lnTo>
                  <a:pt x="0" y="176"/>
                </a:lnTo>
                <a:close/>
              </a:path>
            </a:pathLst>
          </a:custGeom>
          <a:solidFill>
            <a:srgbClr val="FFF4E2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2" name="Freeform 102"/>
          <p:cNvSpPr>
            <a:spLocks/>
          </p:cNvSpPr>
          <p:nvPr>
            <p:custDataLst>
              <p:tags r:id="rId58"/>
            </p:custDataLst>
          </p:nvPr>
        </p:nvSpPr>
        <p:spPr bwMode="auto">
          <a:xfrm>
            <a:off x="1368425" y="5907088"/>
            <a:ext cx="427038" cy="155575"/>
          </a:xfrm>
          <a:custGeom>
            <a:avLst/>
            <a:gdLst>
              <a:gd name="T0" fmla="*/ 2147483647 w 663"/>
              <a:gd name="T1" fmla="*/ 0 h 184"/>
              <a:gd name="T2" fmla="*/ 2147483647 w 663"/>
              <a:gd name="T3" fmla="*/ 0 h 184"/>
              <a:gd name="T4" fmla="*/ 2147483647 w 663"/>
              <a:gd name="T5" fmla="*/ 2147483647 h 184"/>
              <a:gd name="T6" fmla="*/ 2147483647 w 663"/>
              <a:gd name="T7" fmla="*/ 2147483647 h 184"/>
              <a:gd name="T8" fmla="*/ 2147483647 w 663"/>
              <a:gd name="T9" fmla="*/ 2147483647 h 184"/>
              <a:gd name="T10" fmla="*/ 2147483647 w 663"/>
              <a:gd name="T11" fmla="*/ 2147483647 h 184"/>
              <a:gd name="T12" fmla="*/ 2147483647 w 663"/>
              <a:gd name="T13" fmla="*/ 2147483647 h 184"/>
              <a:gd name="T14" fmla="*/ 2147483647 w 663"/>
              <a:gd name="T15" fmla="*/ 2147483647 h 184"/>
              <a:gd name="T16" fmla="*/ 2147483647 w 663"/>
              <a:gd name="T17" fmla="*/ 2147483647 h 184"/>
              <a:gd name="T18" fmla="*/ 2147483647 w 663"/>
              <a:gd name="T19" fmla="*/ 2147483647 h 184"/>
              <a:gd name="T20" fmla="*/ 2147483647 w 663"/>
              <a:gd name="T21" fmla="*/ 2147483647 h 184"/>
              <a:gd name="T22" fmla="*/ 2147483647 w 663"/>
              <a:gd name="T23" fmla="*/ 2147483647 h 184"/>
              <a:gd name="T24" fmla="*/ 2147483647 w 663"/>
              <a:gd name="T25" fmla="*/ 2147483647 h 184"/>
              <a:gd name="T26" fmla="*/ 2147483647 w 663"/>
              <a:gd name="T27" fmla="*/ 2147483647 h 184"/>
              <a:gd name="T28" fmla="*/ 2147483647 w 663"/>
              <a:gd name="T29" fmla="*/ 2147483647 h 184"/>
              <a:gd name="T30" fmla="*/ 2147483647 w 663"/>
              <a:gd name="T31" fmla="*/ 2147483647 h 184"/>
              <a:gd name="T32" fmla="*/ 2147483647 w 663"/>
              <a:gd name="T33" fmla="*/ 2147483647 h 184"/>
              <a:gd name="T34" fmla="*/ 0 w 663"/>
              <a:gd name="T35" fmla="*/ 2147483647 h 184"/>
              <a:gd name="T36" fmla="*/ 2147483647 w 663"/>
              <a:gd name="T37" fmla="*/ 2147483647 h 184"/>
              <a:gd name="T38" fmla="*/ 2147483647 w 663"/>
              <a:gd name="T39" fmla="*/ 2147483647 h 184"/>
              <a:gd name="T40" fmla="*/ 2147483647 w 663"/>
              <a:gd name="T41" fmla="*/ 2147483647 h 184"/>
              <a:gd name="T42" fmla="*/ 2147483647 w 663"/>
              <a:gd name="T43" fmla="*/ 2147483647 h 184"/>
              <a:gd name="T44" fmla="*/ 2147483647 w 663"/>
              <a:gd name="T45" fmla="*/ 2147483647 h 184"/>
              <a:gd name="T46" fmla="*/ 2147483647 w 663"/>
              <a:gd name="T47" fmla="*/ 2147483647 h 184"/>
              <a:gd name="T48" fmla="*/ 2147483647 w 663"/>
              <a:gd name="T49" fmla="*/ 2147483647 h 184"/>
              <a:gd name="T50" fmla="*/ 2147483647 w 663"/>
              <a:gd name="T51" fmla="*/ 2147483647 h 184"/>
              <a:gd name="T52" fmla="*/ 2147483647 w 663"/>
              <a:gd name="T53" fmla="*/ 2147483647 h 184"/>
              <a:gd name="T54" fmla="*/ 2147483647 w 663"/>
              <a:gd name="T55" fmla="*/ 2147483647 h 184"/>
              <a:gd name="T56" fmla="*/ 2147483647 w 663"/>
              <a:gd name="T57" fmla="*/ 2147483647 h 184"/>
              <a:gd name="T58" fmla="*/ 2147483647 w 663"/>
              <a:gd name="T59" fmla="*/ 2147483647 h 184"/>
              <a:gd name="T60" fmla="*/ 2147483647 w 663"/>
              <a:gd name="T61" fmla="*/ 2147483647 h 184"/>
              <a:gd name="T62" fmla="*/ 2147483647 w 663"/>
              <a:gd name="T63" fmla="*/ 2147483647 h 184"/>
              <a:gd name="T64" fmla="*/ 2147483647 w 663"/>
              <a:gd name="T65" fmla="*/ 2147483647 h 184"/>
              <a:gd name="T66" fmla="*/ 2147483647 w 663"/>
              <a:gd name="T67" fmla="*/ 2147483647 h 184"/>
              <a:gd name="T68" fmla="*/ 2147483647 w 663"/>
              <a:gd name="T69" fmla="*/ 2147483647 h 184"/>
              <a:gd name="T70" fmla="*/ 2147483647 w 663"/>
              <a:gd name="T71" fmla="*/ 2147483647 h 184"/>
              <a:gd name="T72" fmla="*/ 2147483647 w 663"/>
              <a:gd name="T73" fmla="*/ 0 h 18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63"/>
              <a:gd name="T112" fmla="*/ 0 h 184"/>
              <a:gd name="T113" fmla="*/ 663 w 663"/>
              <a:gd name="T114" fmla="*/ 184 h 18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63" h="184">
                <a:moveTo>
                  <a:pt x="660" y="0"/>
                </a:moveTo>
                <a:lnTo>
                  <a:pt x="660" y="0"/>
                </a:lnTo>
                <a:lnTo>
                  <a:pt x="648" y="3"/>
                </a:lnTo>
                <a:lnTo>
                  <a:pt x="624" y="9"/>
                </a:lnTo>
                <a:lnTo>
                  <a:pt x="588" y="18"/>
                </a:lnTo>
                <a:lnTo>
                  <a:pt x="544" y="30"/>
                </a:lnTo>
                <a:lnTo>
                  <a:pt x="494" y="43"/>
                </a:lnTo>
                <a:lnTo>
                  <a:pt x="438" y="58"/>
                </a:lnTo>
                <a:lnTo>
                  <a:pt x="380" y="73"/>
                </a:lnTo>
                <a:lnTo>
                  <a:pt x="319" y="90"/>
                </a:lnTo>
                <a:lnTo>
                  <a:pt x="259" y="104"/>
                </a:lnTo>
                <a:lnTo>
                  <a:pt x="201" y="119"/>
                </a:lnTo>
                <a:lnTo>
                  <a:pt x="147" y="134"/>
                </a:lnTo>
                <a:lnTo>
                  <a:pt x="99" y="147"/>
                </a:lnTo>
                <a:lnTo>
                  <a:pt x="58" y="157"/>
                </a:lnTo>
                <a:lnTo>
                  <a:pt x="27" y="166"/>
                </a:lnTo>
                <a:lnTo>
                  <a:pt x="7" y="170"/>
                </a:lnTo>
                <a:lnTo>
                  <a:pt x="0" y="172"/>
                </a:lnTo>
                <a:lnTo>
                  <a:pt x="2" y="184"/>
                </a:lnTo>
                <a:lnTo>
                  <a:pt x="9" y="182"/>
                </a:lnTo>
                <a:lnTo>
                  <a:pt x="30" y="177"/>
                </a:lnTo>
                <a:lnTo>
                  <a:pt x="61" y="169"/>
                </a:lnTo>
                <a:lnTo>
                  <a:pt x="101" y="159"/>
                </a:lnTo>
                <a:lnTo>
                  <a:pt x="149" y="146"/>
                </a:lnTo>
                <a:lnTo>
                  <a:pt x="203" y="131"/>
                </a:lnTo>
                <a:lnTo>
                  <a:pt x="261" y="116"/>
                </a:lnTo>
                <a:lnTo>
                  <a:pt x="321" y="101"/>
                </a:lnTo>
                <a:lnTo>
                  <a:pt x="382" y="85"/>
                </a:lnTo>
                <a:lnTo>
                  <a:pt x="441" y="70"/>
                </a:lnTo>
                <a:lnTo>
                  <a:pt x="496" y="55"/>
                </a:lnTo>
                <a:lnTo>
                  <a:pt x="547" y="41"/>
                </a:lnTo>
                <a:lnTo>
                  <a:pt x="590" y="30"/>
                </a:lnTo>
                <a:lnTo>
                  <a:pt x="626" y="20"/>
                </a:lnTo>
                <a:lnTo>
                  <a:pt x="650" y="15"/>
                </a:lnTo>
                <a:lnTo>
                  <a:pt x="663" y="11"/>
                </a:lnTo>
                <a:lnTo>
                  <a:pt x="66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3" name="Freeform 103"/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1795463" y="5903913"/>
            <a:ext cx="42862" cy="20637"/>
          </a:xfrm>
          <a:custGeom>
            <a:avLst/>
            <a:gdLst>
              <a:gd name="T0" fmla="*/ 2147483647 w 66"/>
              <a:gd name="T1" fmla="*/ 2147483647 h 23"/>
              <a:gd name="T2" fmla="*/ 2147483647 w 66"/>
              <a:gd name="T3" fmla="*/ 2147483647 h 23"/>
              <a:gd name="T4" fmla="*/ 2147483647 w 66"/>
              <a:gd name="T5" fmla="*/ 2147483647 h 23"/>
              <a:gd name="T6" fmla="*/ 2147483647 w 66"/>
              <a:gd name="T7" fmla="*/ 2147483647 h 23"/>
              <a:gd name="T8" fmla="*/ 2147483647 w 66"/>
              <a:gd name="T9" fmla="*/ 2147483647 h 23"/>
              <a:gd name="T10" fmla="*/ 2147483647 w 66"/>
              <a:gd name="T11" fmla="*/ 2147483647 h 23"/>
              <a:gd name="T12" fmla="*/ 2147483647 w 66"/>
              <a:gd name="T13" fmla="*/ 0 h 23"/>
              <a:gd name="T14" fmla="*/ 2147483647 w 66"/>
              <a:gd name="T15" fmla="*/ 0 h 23"/>
              <a:gd name="T16" fmla="*/ 2147483647 w 66"/>
              <a:gd name="T17" fmla="*/ 2147483647 h 23"/>
              <a:gd name="T18" fmla="*/ 0 w 66"/>
              <a:gd name="T19" fmla="*/ 2147483647 h 23"/>
              <a:gd name="T20" fmla="*/ 2147483647 w 66"/>
              <a:gd name="T21" fmla="*/ 2147483647 h 23"/>
              <a:gd name="T22" fmla="*/ 2147483647 w 66"/>
              <a:gd name="T23" fmla="*/ 2147483647 h 23"/>
              <a:gd name="T24" fmla="*/ 2147483647 w 66"/>
              <a:gd name="T25" fmla="*/ 2147483647 h 23"/>
              <a:gd name="T26" fmla="*/ 2147483647 w 66"/>
              <a:gd name="T27" fmla="*/ 2147483647 h 23"/>
              <a:gd name="T28" fmla="*/ 2147483647 w 66"/>
              <a:gd name="T29" fmla="*/ 2147483647 h 23"/>
              <a:gd name="T30" fmla="*/ 2147483647 w 66"/>
              <a:gd name="T31" fmla="*/ 2147483647 h 23"/>
              <a:gd name="T32" fmla="*/ 2147483647 w 66"/>
              <a:gd name="T33" fmla="*/ 2147483647 h 23"/>
              <a:gd name="T34" fmla="*/ 2147483647 w 66"/>
              <a:gd name="T35" fmla="*/ 2147483647 h 23"/>
              <a:gd name="T36" fmla="*/ 2147483647 w 66"/>
              <a:gd name="T37" fmla="*/ 2147483647 h 23"/>
              <a:gd name="T38" fmla="*/ 2147483647 w 66"/>
              <a:gd name="T39" fmla="*/ 2147483647 h 23"/>
              <a:gd name="T40" fmla="*/ 2147483647 w 66"/>
              <a:gd name="T41" fmla="*/ 2147483647 h 2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6"/>
              <a:gd name="T64" fmla="*/ 0 h 23"/>
              <a:gd name="T65" fmla="*/ 66 w 66"/>
              <a:gd name="T66" fmla="*/ 23 h 2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6" h="23">
                <a:moveTo>
                  <a:pt x="66" y="14"/>
                </a:moveTo>
                <a:lnTo>
                  <a:pt x="66" y="14"/>
                </a:lnTo>
                <a:lnTo>
                  <a:pt x="59" y="11"/>
                </a:lnTo>
                <a:lnTo>
                  <a:pt x="53" y="6"/>
                </a:lnTo>
                <a:lnTo>
                  <a:pt x="45" y="4"/>
                </a:lnTo>
                <a:lnTo>
                  <a:pt x="38" y="1"/>
                </a:lnTo>
                <a:lnTo>
                  <a:pt x="30" y="0"/>
                </a:lnTo>
                <a:lnTo>
                  <a:pt x="21" y="0"/>
                </a:lnTo>
                <a:lnTo>
                  <a:pt x="12" y="1"/>
                </a:lnTo>
                <a:lnTo>
                  <a:pt x="0" y="4"/>
                </a:lnTo>
                <a:lnTo>
                  <a:pt x="3" y="15"/>
                </a:lnTo>
                <a:lnTo>
                  <a:pt x="12" y="13"/>
                </a:lnTo>
                <a:lnTo>
                  <a:pt x="21" y="12"/>
                </a:lnTo>
                <a:lnTo>
                  <a:pt x="30" y="12"/>
                </a:lnTo>
                <a:lnTo>
                  <a:pt x="36" y="13"/>
                </a:lnTo>
                <a:lnTo>
                  <a:pt x="43" y="15"/>
                </a:lnTo>
                <a:lnTo>
                  <a:pt x="49" y="18"/>
                </a:lnTo>
                <a:lnTo>
                  <a:pt x="55" y="20"/>
                </a:lnTo>
                <a:lnTo>
                  <a:pt x="59" y="23"/>
                </a:lnTo>
                <a:lnTo>
                  <a:pt x="66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4" name="Freeform 104"/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1833563" y="5916613"/>
            <a:ext cx="381000" cy="320675"/>
          </a:xfrm>
          <a:custGeom>
            <a:avLst/>
            <a:gdLst>
              <a:gd name="T0" fmla="*/ 2147483647 w 590"/>
              <a:gd name="T1" fmla="*/ 2147483647 h 378"/>
              <a:gd name="T2" fmla="*/ 2147483647 w 590"/>
              <a:gd name="T3" fmla="*/ 2147483647 h 378"/>
              <a:gd name="T4" fmla="*/ 2147483647 w 590"/>
              <a:gd name="T5" fmla="*/ 2147483647 h 378"/>
              <a:gd name="T6" fmla="*/ 2147483647 w 590"/>
              <a:gd name="T7" fmla="*/ 2147483647 h 378"/>
              <a:gd name="T8" fmla="*/ 2147483647 w 590"/>
              <a:gd name="T9" fmla="*/ 2147483647 h 378"/>
              <a:gd name="T10" fmla="*/ 2147483647 w 590"/>
              <a:gd name="T11" fmla="*/ 2147483647 h 378"/>
              <a:gd name="T12" fmla="*/ 2147483647 w 590"/>
              <a:gd name="T13" fmla="*/ 2147483647 h 378"/>
              <a:gd name="T14" fmla="*/ 2147483647 w 590"/>
              <a:gd name="T15" fmla="*/ 2147483647 h 378"/>
              <a:gd name="T16" fmla="*/ 2147483647 w 590"/>
              <a:gd name="T17" fmla="*/ 2147483647 h 378"/>
              <a:gd name="T18" fmla="*/ 2147483647 w 590"/>
              <a:gd name="T19" fmla="*/ 2147483647 h 378"/>
              <a:gd name="T20" fmla="*/ 2147483647 w 590"/>
              <a:gd name="T21" fmla="*/ 2147483647 h 378"/>
              <a:gd name="T22" fmla="*/ 2147483647 w 590"/>
              <a:gd name="T23" fmla="*/ 2147483647 h 378"/>
              <a:gd name="T24" fmla="*/ 2147483647 w 590"/>
              <a:gd name="T25" fmla="*/ 2147483647 h 378"/>
              <a:gd name="T26" fmla="*/ 2147483647 w 590"/>
              <a:gd name="T27" fmla="*/ 2147483647 h 378"/>
              <a:gd name="T28" fmla="*/ 2147483647 w 590"/>
              <a:gd name="T29" fmla="*/ 2147483647 h 378"/>
              <a:gd name="T30" fmla="*/ 2147483647 w 590"/>
              <a:gd name="T31" fmla="*/ 2147483647 h 378"/>
              <a:gd name="T32" fmla="*/ 2147483647 w 590"/>
              <a:gd name="T33" fmla="*/ 2147483647 h 378"/>
              <a:gd name="T34" fmla="*/ 2147483647 w 590"/>
              <a:gd name="T35" fmla="*/ 0 h 378"/>
              <a:gd name="T36" fmla="*/ 0 w 590"/>
              <a:gd name="T37" fmla="*/ 2147483647 h 378"/>
              <a:gd name="T38" fmla="*/ 2147483647 w 590"/>
              <a:gd name="T39" fmla="*/ 2147483647 h 378"/>
              <a:gd name="T40" fmla="*/ 2147483647 w 590"/>
              <a:gd name="T41" fmla="*/ 2147483647 h 378"/>
              <a:gd name="T42" fmla="*/ 2147483647 w 590"/>
              <a:gd name="T43" fmla="*/ 2147483647 h 378"/>
              <a:gd name="T44" fmla="*/ 2147483647 w 590"/>
              <a:gd name="T45" fmla="*/ 2147483647 h 378"/>
              <a:gd name="T46" fmla="*/ 2147483647 w 590"/>
              <a:gd name="T47" fmla="*/ 2147483647 h 378"/>
              <a:gd name="T48" fmla="*/ 2147483647 w 590"/>
              <a:gd name="T49" fmla="*/ 2147483647 h 378"/>
              <a:gd name="T50" fmla="*/ 2147483647 w 590"/>
              <a:gd name="T51" fmla="*/ 2147483647 h 378"/>
              <a:gd name="T52" fmla="*/ 2147483647 w 590"/>
              <a:gd name="T53" fmla="*/ 2147483647 h 378"/>
              <a:gd name="T54" fmla="*/ 2147483647 w 590"/>
              <a:gd name="T55" fmla="*/ 2147483647 h 378"/>
              <a:gd name="T56" fmla="*/ 2147483647 w 590"/>
              <a:gd name="T57" fmla="*/ 2147483647 h 378"/>
              <a:gd name="T58" fmla="*/ 2147483647 w 590"/>
              <a:gd name="T59" fmla="*/ 2147483647 h 378"/>
              <a:gd name="T60" fmla="*/ 2147483647 w 590"/>
              <a:gd name="T61" fmla="*/ 2147483647 h 378"/>
              <a:gd name="T62" fmla="*/ 2147483647 w 590"/>
              <a:gd name="T63" fmla="*/ 2147483647 h 378"/>
              <a:gd name="T64" fmla="*/ 2147483647 w 590"/>
              <a:gd name="T65" fmla="*/ 2147483647 h 378"/>
              <a:gd name="T66" fmla="*/ 2147483647 w 590"/>
              <a:gd name="T67" fmla="*/ 2147483647 h 378"/>
              <a:gd name="T68" fmla="*/ 2147483647 w 590"/>
              <a:gd name="T69" fmla="*/ 2147483647 h 378"/>
              <a:gd name="T70" fmla="*/ 2147483647 w 590"/>
              <a:gd name="T71" fmla="*/ 2147483647 h 378"/>
              <a:gd name="T72" fmla="*/ 2147483647 w 590"/>
              <a:gd name="T73" fmla="*/ 2147483647 h 378"/>
              <a:gd name="T74" fmla="*/ 2147483647 w 590"/>
              <a:gd name="T75" fmla="*/ 2147483647 h 378"/>
              <a:gd name="T76" fmla="*/ 2147483647 w 590"/>
              <a:gd name="T77" fmla="*/ 2147483647 h 378"/>
              <a:gd name="T78" fmla="*/ 2147483647 w 590"/>
              <a:gd name="T79" fmla="*/ 2147483647 h 378"/>
              <a:gd name="T80" fmla="*/ 2147483647 w 590"/>
              <a:gd name="T81" fmla="*/ 2147483647 h 378"/>
              <a:gd name="T82" fmla="*/ 2147483647 w 590"/>
              <a:gd name="T83" fmla="*/ 2147483647 h 37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590"/>
              <a:gd name="T127" fmla="*/ 0 h 378"/>
              <a:gd name="T128" fmla="*/ 590 w 590"/>
              <a:gd name="T129" fmla="*/ 378 h 37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590" h="378">
                <a:moveTo>
                  <a:pt x="585" y="378"/>
                </a:moveTo>
                <a:lnTo>
                  <a:pt x="587" y="367"/>
                </a:lnTo>
                <a:lnTo>
                  <a:pt x="580" y="364"/>
                </a:lnTo>
                <a:lnTo>
                  <a:pt x="564" y="352"/>
                </a:lnTo>
                <a:lnTo>
                  <a:pt x="535" y="334"/>
                </a:lnTo>
                <a:lnTo>
                  <a:pt x="499" y="312"/>
                </a:lnTo>
                <a:lnTo>
                  <a:pt x="455" y="284"/>
                </a:lnTo>
                <a:lnTo>
                  <a:pt x="408" y="255"/>
                </a:lnTo>
                <a:lnTo>
                  <a:pt x="356" y="221"/>
                </a:lnTo>
                <a:lnTo>
                  <a:pt x="302" y="188"/>
                </a:lnTo>
                <a:lnTo>
                  <a:pt x="249" y="154"/>
                </a:lnTo>
                <a:lnTo>
                  <a:pt x="196" y="121"/>
                </a:lnTo>
                <a:lnTo>
                  <a:pt x="148" y="90"/>
                </a:lnTo>
                <a:lnTo>
                  <a:pt x="103" y="62"/>
                </a:lnTo>
                <a:lnTo>
                  <a:pt x="65" y="38"/>
                </a:lnTo>
                <a:lnTo>
                  <a:pt x="35" y="20"/>
                </a:lnTo>
                <a:lnTo>
                  <a:pt x="16" y="6"/>
                </a:lnTo>
                <a:lnTo>
                  <a:pt x="7" y="0"/>
                </a:lnTo>
                <a:lnTo>
                  <a:pt x="0" y="9"/>
                </a:lnTo>
                <a:lnTo>
                  <a:pt x="9" y="15"/>
                </a:lnTo>
                <a:lnTo>
                  <a:pt x="30" y="29"/>
                </a:lnTo>
                <a:lnTo>
                  <a:pt x="60" y="47"/>
                </a:lnTo>
                <a:lnTo>
                  <a:pt x="98" y="71"/>
                </a:lnTo>
                <a:lnTo>
                  <a:pt x="143" y="99"/>
                </a:lnTo>
                <a:lnTo>
                  <a:pt x="191" y="130"/>
                </a:lnTo>
                <a:lnTo>
                  <a:pt x="244" y="164"/>
                </a:lnTo>
                <a:lnTo>
                  <a:pt x="297" y="197"/>
                </a:lnTo>
                <a:lnTo>
                  <a:pt x="351" y="230"/>
                </a:lnTo>
                <a:lnTo>
                  <a:pt x="403" y="264"/>
                </a:lnTo>
                <a:lnTo>
                  <a:pt x="450" y="294"/>
                </a:lnTo>
                <a:lnTo>
                  <a:pt x="494" y="321"/>
                </a:lnTo>
                <a:lnTo>
                  <a:pt x="531" y="343"/>
                </a:lnTo>
                <a:lnTo>
                  <a:pt x="557" y="362"/>
                </a:lnTo>
                <a:lnTo>
                  <a:pt x="576" y="373"/>
                </a:lnTo>
                <a:lnTo>
                  <a:pt x="583" y="377"/>
                </a:lnTo>
                <a:lnTo>
                  <a:pt x="585" y="366"/>
                </a:lnTo>
                <a:lnTo>
                  <a:pt x="583" y="377"/>
                </a:lnTo>
                <a:lnTo>
                  <a:pt x="586" y="377"/>
                </a:lnTo>
                <a:lnTo>
                  <a:pt x="590" y="373"/>
                </a:lnTo>
                <a:lnTo>
                  <a:pt x="590" y="370"/>
                </a:lnTo>
                <a:lnTo>
                  <a:pt x="587" y="367"/>
                </a:lnTo>
                <a:lnTo>
                  <a:pt x="585" y="37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5" name="Line 105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 flipV="1">
            <a:off x="1370013" y="5608638"/>
            <a:ext cx="52387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6" name="Line 106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 flipH="1">
            <a:off x="2211388" y="5783263"/>
            <a:ext cx="53975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7" name="Line 107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1373188" y="6059488"/>
            <a:ext cx="841375" cy="173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8" name="Line 108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 flipV="1">
            <a:off x="1422400" y="5600700"/>
            <a:ext cx="30163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49" name="Line 109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 flipH="1" flipV="1">
            <a:off x="2243138" y="5765800"/>
            <a:ext cx="23812" cy="17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0" name="Rectangle 110"/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4843463" y="3492500"/>
            <a:ext cx="3605212" cy="14351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7351" name="Freeform 111"/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5046663" y="4148138"/>
            <a:ext cx="1597025" cy="542925"/>
          </a:xfrm>
          <a:custGeom>
            <a:avLst/>
            <a:gdLst>
              <a:gd name="T0" fmla="*/ 2147483647 w 552"/>
              <a:gd name="T1" fmla="*/ 2147483647 h 160"/>
              <a:gd name="T2" fmla="*/ 0 w 552"/>
              <a:gd name="T3" fmla="*/ 2147483647 h 160"/>
              <a:gd name="T4" fmla="*/ 2147483647 w 552"/>
              <a:gd name="T5" fmla="*/ 2147483647 h 160"/>
              <a:gd name="T6" fmla="*/ 2147483647 w 552"/>
              <a:gd name="T7" fmla="*/ 2147483647 h 160"/>
              <a:gd name="T8" fmla="*/ 2147483647 w 552"/>
              <a:gd name="T9" fmla="*/ 2147483647 h 160"/>
              <a:gd name="T10" fmla="*/ 2147483647 w 552"/>
              <a:gd name="T11" fmla="*/ 2147483647 h 160"/>
              <a:gd name="T12" fmla="*/ 2147483647 w 552"/>
              <a:gd name="T13" fmla="*/ 2147483647 h 160"/>
              <a:gd name="T14" fmla="*/ 2147483647 w 552"/>
              <a:gd name="T15" fmla="*/ 2147483647 h 160"/>
              <a:gd name="T16" fmla="*/ 2147483647 w 552"/>
              <a:gd name="T17" fmla="*/ 2147483647 h 160"/>
              <a:gd name="T18" fmla="*/ 2147483647 w 552"/>
              <a:gd name="T19" fmla="*/ 2147483647 h 160"/>
              <a:gd name="T20" fmla="*/ 2147483647 w 552"/>
              <a:gd name="T21" fmla="*/ 2147483647 h 160"/>
              <a:gd name="T22" fmla="*/ 2147483647 w 552"/>
              <a:gd name="T23" fmla="*/ 2147483647 h 160"/>
              <a:gd name="T24" fmla="*/ 2147483647 w 552"/>
              <a:gd name="T25" fmla="*/ 2147483647 h 160"/>
              <a:gd name="T26" fmla="*/ 2147483647 w 552"/>
              <a:gd name="T27" fmla="*/ 2147483647 h 160"/>
              <a:gd name="T28" fmla="*/ 2147483647 w 552"/>
              <a:gd name="T29" fmla="*/ 2147483647 h 160"/>
              <a:gd name="T30" fmla="*/ 2147483647 w 552"/>
              <a:gd name="T31" fmla="*/ 2147483647 h 160"/>
              <a:gd name="T32" fmla="*/ 2147483647 w 552"/>
              <a:gd name="T33" fmla="*/ 2147483647 h 160"/>
              <a:gd name="T34" fmla="*/ 2147483647 w 552"/>
              <a:gd name="T35" fmla="*/ 2147483647 h 160"/>
              <a:gd name="T36" fmla="*/ 2147483647 w 552"/>
              <a:gd name="T37" fmla="*/ 2147483647 h 160"/>
              <a:gd name="T38" fmla="*/ 2147483647 w 552"/>
              <a:gd name="T39" fmla="*/ 2147483647 h 160"/>
              <a:gd name="T40" fmla="*/ 2147483647 w 552"/>
              <a:gd name="T41" fmla="*/ 2147483647 h 160"/>
              <a:gd name="T42" fmla="*/ 2147483647 w 552"/>
              <a:gd name="T43" fmla="*/ 2147483647 h 160"/>
              <a:gd name="T44" fmla="*/ 2147483647 w 552"/>
              <a:gd name="T45" fmla="*/ 2147483647 h 160"/>
              <a:gd name="T46" fmla="*/ 2147483647 w 552"/>
              <a:gd name="T47" fmla="*/ 0 h 160"/>
              <a:gd name="T48" fmla="*/ 2147483647 w 552"/>
              <a:gd name="T49" fmla="*/ 2147483647 h 160"/>
              <a:gd name="T50" fmla="*/ 2147483647 w 552"/>
              <a:gd name="T51" fmla="*/ 2147483647 h 160"/>
              <a:gd name="T52" fmla="*/ 2147483647 w 552"/>
              <a:gd name="T53" fmla="*/ 2147483647 h 160"/>
              <a:gd name="T54" fmla="*/ 2147483647 w 552"/>
              <a:gd name="T55" fmla="*/ 2147483647 h 16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52"/>
              <a:gd name="T85" fmla="*/ 0 h 160"/>
              <a:gd name="T86" fmla="*/ 552 w 552"/>
              <a:gd name="T87" fmla="*/ 160 h 16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52" h="160">
                <a:moveTo>
                  <a:pt x="36" y="72"/>
                </a:moveTo>
                <a:lnTo>
                  <a:pt x="0" y="79"/>
                </a:lnTo>
                <a:lnTo>
                  <a:pt x="32" y="90"/>
                </a:lnTo>
                <a:lnTo>
                  <a:pt x="65" y="98"/>
                </a:lnTo>
                <a:lnTo>
                  <a:pt x="93" y="103"/>
                </a:lnTo>
                <a:lnTo>
                  <a:pt x="111" y="112"/>
                </a:lnTo>
                <a:lnTo>
                  <a:pt x="137" y="126"/>
                </a:lnTo>
                <a:lnTo>
                  <a:pt x="159" y="146"/>
                </a:lnTo>
                <a:lnTo>
                  <a:pt x="183" y="156"/>
                </a:lnTo>
                <a:lnTo>
                  <a:pt x="199" y="159"/>
                </a:lnTo>
                <a:lnTo>
                  <a:pt x="220" y="144"/>
                </a:lnTo>
                <a:lnTo>
                  <a:pt x="241" y="130"/>
                </a:lnTo>
                <a:lnTo>
                  <a:pt x="283" y="112"/>
                </a:lnTo>
                <a:lnTo>
                  <a:pt x="318" y="100"/>
                </a:lnTo>
                <a:lnTo>
                  <a:pt x="375" y="79"/>
                </a:lnTo>
                <a:lnTo>
                  <a:pt x="462" y="52"/>
                </a:lnTo>
                <a:lnTo>
                  <a:pt x="490" y="44"/>
                </a:lnTo>
                <a:lnTo>
                  <a:pt x="519" y="41"/>
                </a:lnTo>
                <a:lnTo>
                  <a:pt x="551" y="44"/>
                </a:lnTo>
                <a:lnTo>
                  <a:pt x="488" y="31"/>
                </a:lnTo>
                <a:lnTo>
                  <a:pt x="443" y="33"/>
                </a:lnTo>
                <a:lnTo>
                  <a:pt x="379" y="23"/>
                </a:lnTo>
                <a:lnTo>
                  <a:pt x="332" y="8"/>
                </a:lnTo>
                <a:lnTo>
                  <a:pt x="297" y="0"/>
                </a:lnTo>
                <a:lnTo>
                  <a:pt x="255" y="23"/>
                </a:lnTo>
                <a:lnTo>
                  <a:pt x="178" y="49"/>
                </a:lnTo>
                <a:lnTo>
                  <a:pt x="106" y="65"/>
                </a:lnTo>
                <a:lnTo>
                  <a:pt x="36" y="72"/>
                </a:lnTo>
              </a:path>
            </a:pathLst>
          </a:custGeom>
          <a:solidFill>
            <a:srgbClr val="000000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2" name="Freeform 112"/>
          <p:cNvSpPr>
            <a:spLocks/>
          </p:cNvSpPr>
          <p:nvPr>
            <p:custDataLst>
              <p:tags r:id="rId68"/>
            </p:custDataLst>
          </p:nvPr>
        </p:nvSpPr>
        <p:spPr bwMode="auto">
          <a:xfrm>
            <a:off x="5038725" y="4103688"/>
            <a:ext cx="1524000" cy="527050"/>
          </a:xfrm>
          <a:custGeom>
            <a:avLst/>
            <a:gdLst>
              <a:gd name="T0" fmla="*/ 0 w 526"/>
              <a:gd name="T1" fmla="*/ 2147483647 h 155"/>
              <a:gd name="T2" fmla="*/ 2147483647 w 526"/>
              <a:gd name="T3" fmla="*/ 2147483647 h 155"/>
              <a:gd name="T4" fmla="*/ 2147483647 w 526"/>
              <a:gd name="T5" fmla="*/ 2147483647 h 155"/>
              <a:gd name="T6" fmla="*/ 2147483647 w 526"/>
              <a:gd name="T7" fmla="*/ 2147483647 h 155"/>
              <a:gd name="T8" fmla="*/ 2147483647 w 526"/>
              <a:gd name="T9" fmla="*/ 2147483647 h 155"/>
              <a:gd name="T10" fmla="*/ 2147483647 w 526"/>
              <a:gd name="T11" fmla="*/ 2147483647 h 155"/>
              <a:gd name="T12" fmla="*/ 2147483647 w 526"/>
              <a:gd name="T13" fmla="*/ 2147483647 h 155"/>
              <a:gd name="T14" fmla="*/ 2147483647 w 526"/>
              <a:gd name="T15" fmla="*/ 2147483647 h 155"/>
              <a:gd name="T16" fmla="*/ 2147483647 w 526"/>
              <a:gd name="T17" fmla="*/ 0 h 155"/>
              <a:gd name="T18" fmla="*/ 2147483647 w 526"/>
              <a:gd name="T19" fmla="*/ 2147483647 h 155"/>
              <a:gd name="T20" fmla="*/ 2147483647 w 526"/>
              <a:gd name="T21" fmla="*/ 2147483647 h 155"/>
              <a:gd name="T22" fmla="*/ 2147483647 w 526"/>
              <a:gd name="T23" fmla="*/ 2147483647 h 155"/>
              <a:gd name="T24" fmla="*/ 2147483647 w 526"/>
              <a:gd name="T25" fmla="*/ 2147483647 h 155"/>
              <a:gd name="T26" fmla="*/ 2147483647 w 526"/>
              <a:gd name="T27" fmla="*/ 2147483647 h 155"/>
              <a:gd name="T28" fmla="*/ 2147483647 w 526"/>
              <a:gd name="T29" fmla="*/ 2147483647 h 155"/>
              <a:gd name="T30" fmla="*/ 2147483647 w 526"/>
              <a:gd name="T31" fmla="*/ 2147483647 h 155"/>
              <a:gd name="T32" fmla="*/ 2147483647 w 526"/>
              <a:gd name="T33" fmla="*/ 2147483647 h 155"/>
              <a:gd name="T34" fmla="*/ 2147483647 w 526"/>
              <a:gd name="T35" fmla="*/ 2147483647 h 155"/>
              <a:gd name="T36" fmla="*/ 2147483647 w 526"/>
              <a:gd name="T37" fmla="*/ 2147483647 h 155"/>
              <a:gd name="T38" fmla="*/ 2147483647 w 526"/>
              <a:gd name="T39" fmla="*/ 2147483647 h 155"/>
              <a:gd name="T40" fmla="*/ 2147483647 w 526"/>
              <a:gd name="T41" fmla="*/ 2147483647 h 155"/>
              <a:gd name="T42" fmla="*/ 2147483647 w 526"/>
              <a:gd name="T43" fmla="*/ 2147483647 h 155"/>
              <a:gd name="T44" fmla="*/ 2147483647 w 526"/>
              <a:gd name="T45" fmla="*/ 2147483647 h 155"/>
              <a:gd name="T46" fmla="*/ 2147483647 w 526"/>
              <a:gd name="T47" fmla="*/ 2147483647 h 155"/>
              <a:gd name="T48" fmla="*/ 2147483647 w 526"/>
              <a:gd name="T49" fmla="*/ 2147483647 h 155"/>
              <a:gd name="T50" fmla="*/ 2147483647 w 526"/>
              <a:gd name="T51" fmla="*/ 2147483647 h 155"/>
              <a:gd name="T52" fmla="*/ 2147483647 w 526"/>
              <a:gd name="T53" fmla="*/ 2147483647 h 155"/>
              <a:gd name="T54" fmla="*/ 2147483647 w 526"/>
              <a:gd name="T55" fmla="*/ 2147483647 h 155"/>
              <a:gd name="T56" fmla="*/ 0 w 526"/>
              <a:gd name="T57" fmla="*/ 2147483647 h 15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26"/>
              <a:gd name="T88" fmla="*/ 0 h 155"/>
              <a:gd name="T89" fmla="*/ 526 w 526"/>
              <a:gd name="T90" fmla="*/ 155 h 15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26" h="155">
                <a:moveTo>
                  <a:pt x="0" y="72"/>
                </a:moveTo>
                <a:lnTo>
                  <a:pt x="49" y="72"/>
                </a:lnTo>
                <a:lnTo>
                  <a:pt x="90" y="69"/>
                </a:lnTo>
                <a:lnTo>
                  <a:pt x="123" y="64"/>
                </a:lnTo>
                <a:lnTo>
                  <a:pt x="172" y="51"/>
                </a:lnTo>
                <a:lnTo>
                  <a:pt x="219" y="34"/>
                </a:lnTo>
                <a:lnTo>
                  <a:pt x="254" y="23"/>
                </a:lnTo>
                <a:lnTo>
                  <a:pt x="275" y="13"/>
                </a:lnTo>
                <a:lnTo>
                  <a:pt x="289" y="0"/>
                </a:lnTo>
                <a:lnTo>
                  <a:pt x="319" y="11"/>
                </a:lnTo>
                <a:lnTo>
                  <a:pt x="351" y="16"/>
                </a:lnTo>
                <a:lnTo>
                  <a:pt x="401" y="29"/>
                </a:lnTo>
                <a:lnTo>
                  <a:pt x="450" y="34"/>
                </a:lnTo>
                <a:lnTo>
                  <a:pt x="493" y="29"/>
                </a:lnTo>
                <a:lnTo>
                  <a:pt x="525" y="26"/>
                </a:lnTo>
                <a:lnTo>
                  <a:pt x="491" y="44"/>
                </a:lnTo>
                <a:lnTo>
                  <a:pt x="466" y="52"/>
                </a:lnTo>
                <a:lnTo>
                  <a:pt x="436" y="66"/>
                </a:lnTo>
                <a:lnTo>
                  <a:pt x="371" y="82"/>
                </a:lnTo>
                <a:lnTo>
                  <a:pt x="320" y="95"/>
                </a:lnTo>
                <a:lnTo>
                  <a:pt x="279" y="115"/>
                </a:lnTo>
                <a:lnTo>
                  <a:pt x="237" y="129"/>
                </a:lnTo>
                <a:lnTo>
                  <a:pt x="192" y="146"/>
                </a:lnTo>
                <a:lnTo>
                  <a:pt x="179" y="154"/>
                </a:lnTo>
                <a:lnTo>
                  <a:pt x="152" y="134"/>
                </a:lnTo>
                <a:lnTo>
                  <a:pt x="117" y="111"/>
                </a:lnTo>
                <a:lnTo>
                  <a:pt x="87" y="103"/>
                </a:lnTo>
                <a:lnTo>
                  <a:pt x="51" y="96"/>
                </a:lnTo>
                <a:lnTo>
                  <a:pt x="0" y="72"/>
                </a:lnTo>
              </a:path>
            </a:pathLst>
          </a:custGeom>
          <a:solidFill>
            <a:srgbClr val="008000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3" name="Freeform 113"/>
          <p:cNvSpPr>
            <a:spLocks/>
          </p:cNvSpPr>
          <p:nvPr>
            <p:custDataLst>
              <p:tags r:id="rId69"/>
            </p:custDataLst>
          </p:nvPr>
        </p:nvSpPr>
        <p:spPr bwMode="auto">
          <a:xfrm>
            <a:off x="5046663" y="4057650"/>
            <a:ext cx="1520825" cy="530225"/>
          </a:xfrm>
          <a:custGeom>
            <a:avLst/>
            <a:gdLst>
              <a:gd name="T0" fmla="*/ 0 w 526"/>
              <a:gd name="T1" fmla="*/ 2147483647 h 156"/>
              <a:gd name="T2" fmla="*/ 2147483647 w 526"/>
              <a:gd name="T3" fmla="*/ 2147483647 h 156"/>
              <a:gd name="T4" fmla="*/ 2147483647 w 526"/>
              <a:gd name="T5" fmla="*/ 2147483647 h 156"/>
              <a:gd name="T6" fmla="*/ 2147483647 w 526"/>
              <a:gd name="T7" fmla="*/ 2147483647 h 156"/>
              <a:gd name="T8" fmla="*/ 2147483647 w 526"/>
              <a:gd name="T9" fmla="*/ 2147483647 h 156"/>
              <a:gd name="T10" fmla="*/ 2147483647 w 526"/>
              <a:gd name="T11" fmla="*/ 2147483647 h 156"/>
              <a:gd name="T12" fmla="*/ 2147483647 w 526"/>
              <a:gd name="T13" fmla="*/ 2147483647 h 156"/>
              <a:gd name="T14" fmla="*/ 2147483647 w 526"/>
              <a:gd name="T15" fmla="*/ 2147483647 h 156"/>
              <a:gd name="T16" fmla="*/ 2147483647 w 526"/>
              <a:gd name="T17" fmla="*/ 0 h 156"/>
              <a:gd name="T18" fmla="*/ 2147483647 w 526"/>
              <a:gd name="T19" fmla="*/ 2147483647 h 156"/>
              <a:gd name="T20" fmla="*/ 2147483647 w 526"/>
              <a:gd name="T21" fmla="*/ 2147483647 h 156"/>
              <a:gd name="T22" fmla="*/ 2147483647 w 526"/>
              <a:gd name="T23" fmla="*/ 2147483647 h 156"/>
              <a:gd name="T24" fmla="*/ 2147483647 w 526"/>
              <a:gd name="T25" fmla="*/ 2147483647 h 156"/>
              <a:gd name="T26" fmla="*/ 2147483647 w 526"/>
              <a:gd name="T27" fmla="*/ 2147483647 h 156"/>
              <a:gd name="T28" fmla="*/ 2147483647 w 526"/>
              <a:gd name="T29" fmla="*/ 2147483647 h 156"/>
              <a:gd name="T30" fmla="*/ 2147483647 w 526"/>
              <a:gd name="T31" fmla="*/ 2147483647 h 156"/>
              <a:gd name="T32" fmla="*/ 2147483647 w 526"/>
              <a:gd name="T33" fmla="*/ 2147483647 h 156"/>
              <a:gd name="T34" fmla="*/ 2147483647 w 526"/>
              <a:gd name="T35" fmla="*/ 2147483647 h 156"/>
              <a:gd name="T36" fmla="*/ 2147483647 w 526"/>
              <a:gd name="T37" fmla="*/ 2147483647 h 156"/>
              <a:gd name="T38" fmla="*/ 2147483647 w 526"/>
              <a:gd name="T39" fmla="*/ 2147483647 h 156"/>
              <a:gd name="T40" fmla="*/ 2147483647 w 526"/>
              <a:gd name="T41" fmla="*/ 2147483647 h 156"/>
              <a:gd name="T42" fmla="*/ 2147483647 w 526"/>
              <a:gd name="T43" fmla="*/ 2147483647 h 156"/>
              <a:gd name="T44" fmla="*/ 2147483647 w 526"/>
              <a:gd name="T45" fmla="*/ 2147483647 h 156"/>
              <a:gd name="T46" fmla="*/ 2147483647 w 526"/>
              <a:gd name="T47" fmla="*/ 2147483647 h 156"/>
              <a:gd name="T48" fmla="*/ 2147483647 w 526"/>
              <a:gd name="T49" fmla="*/ 2147483647 h 156"/>
              <a:gd name="T50" fmla="*/ 2147483647 w 526"/>
              <a:gd name="T51" fmla="*/ 2147483647 h 156"/>
              <a:gd name="T52" fmla="*/ 2147483647 w 526"/>
              <a:gd name="T53" fmla="*/ 2147483647 h 156"/>
              <a:gd name="T54" fmla="*/ 2147483647 w 526"/>
              <a:gd name="T55" fmla="*/ 2147483647 h 156"/>
              <a:gd name="T56" fmla="*/ 0 w 526"/>
              <a:gd name="T57" fmla="*/ 2147483647 h 1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26"/>
              <a:gd name="T88" fmla="*/ 0 h 156"/>
              <a:gd name="T89" fmla="*/ 526 w 526"/>
              <a:gd name="T90" fmla="*/ 156 h 15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26" h="156">
                <a:moveTo>
                  <a:pt x="0" y="72"/>
                </a:moveTo>
                <a:lnTo>
                  <a:pt x="50" y="72"/>
                </a:lnTo>
                <a:lnTo>
                  <a:pt x="90" y="69"/>
                </a:lnTo>
                <a:lnTo>
                  <a:pt x="123" y="65"/>
                </a:lnTo>
                <a:lnTo>
                  <a:pt x="172" y="51"/>
                </a:lnTo>
                <a:lnTo>
                  <a:pt x="219" y="35"/>
                </a:lnTo>
                <a:lnTo>
                  <a:pt x="254" y="23"/>
                </a:lnTo>
                <a:lnTo>
                  <a:pt x="275" y="13"/>
                </a:lnTo>
                <a:lnTo>
                  <a:pt x="289" y="0"/>
                </a:lnTo>
                <a:lnTo>
                  <a:pt x="319" y="12"/>
                </a:lnTo>
                <a:lnTo>
                  <a:pt x="351" y="17"/>
                </a:lnTo>
                <a:lnTo>
                  <a:pt x="401" y="30"/>
                </a:lnTo>
                <a:lnTo>
                  <a:pt x="450" y="35"/>
                </a:lnTo>
                <a:lnTo>
                  <a:pt x="493" y="30"/>
                </a:lnTo>
                <a:lnTo>
                  <a:pt x="525" y="26"/>
                </a:lnTo>
                <a:lnTo>
                  <a:pt x="491" y="45"/>
                </a:lnTo>
                <a:lnTo>
                  <a:pt x="466" y="53"/>
                </a:lnTo>
                <a:lnTo>
                  <a:pt x="436" y="66"/>
                </a:lnTo>
                <a:lnTo>
                  <a:pt x="371" y="82"/>
                </a:lnTo>
                <a:lnTo>
                  <a:pt x="320" y="96"/>
                </a:lnTo>
                <a:lnTo>
                  <a:pt x="279" y="115"/>
                </a:lnTo>
                <a:lnTo>
                  <a:pt x="237" y="130"/>
                </a:lnTo>
                <a:lnTo>
                  <a:pt x="192" y="147"/>
                </a:lnTo>
                <a:lnTo>
                  <a:pt x="179" y="155"/>
                </a:lnTo>
                <a:lnTo>
                  <a:pt x="153" y="135"/>
                </a:lnTo>
                <a:lnTo>
                  <a:pt x="117" y="112"/>
                </a:lnTo>
                <a:lnTo>
                  <a:pt x="88" y="104"/>
                </a:lnTo>
                <a:lnTo>
                  <a:pt x="51" y="97"/>
                </a:lnTo>
                <a:lnTo>
                  <a:pt x="0" y="72"/>
                </a:lnTo>
              </a:path>
            </a:pathLst>
          </a:custGeom>
          <a:solidFill>
            <a:srgbClr val="CCFFCC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4" name="Freeform 114"/>
          <p:cNvSpPr>
            <a:spLocks/>
          </p:cNvSpPr>
          <p:nvPr>
            <p:custDataLst>
              <p:tags r:id="rId70"/>
            </p:custDataLst>
          </p:nvPr>
        </p:nvSpPr>
        <p:spPr bwMode="auto">
          <a:xfrm>
            <a:off x="5019675" y="4014788"/>
            <a:ext cx="1597025" cy="544512"/>
          </a:xfrm>
          <a:custGeom>
            <a:avLst/>
            <a:gdLst>
              <a:gd name="T0" fmla="*/ 2147483647 w 552"/>
              <a:gd name="T1" fmla="*/ 2147483647 h 161"/>
              <a:gd name="T2" fmla="*/ 0 w 552"/>
              <a:gd name="T3" fmla="*/ 2147483647 h 161"/>
              <a:gd name="T4" fmla="*/ 2147483647 w 552"/>
              <a:gd name="T5" fmla="*/ 2147483647 h 161"/>
              <a:gd name="T6" fmla="*/ 2147483647 w 552"/>
              <a:gd name="T7" fmla="*/ 2147483647 h 161"/>
              <a:gd name="T8" fmla="*/ 2147483647 w 552"/>
              <a:gd name="T9" fmla="*/ 2147483647 h 161"/>
              <a:gd name="T10" fmla="*/ 2147483647 w 552"/>
              <a:gd name="T11" fmla="*/ 2147483647 h 161"/>
              <a:gd name="T12" fmla="*/ 2147483647 w 552"/>
              <a:gd name="T13" fmla="*/ 2147483647 h 161"/>
              <a:gd name="T14" fmla="*/ 2147483647 w 552"/>
              <a:gd name="T15" fmla="*/ 2147483647 h 161"/>
              <a:gd name="T16" fmla="*/ 2147483647 w 552"/>
              <a:gd name="T17" fmla="*/ 2147483647 h 161"/>
              <a:gd name="T18" fmla="*/ 2147483647 w 552"/>
              <a:gd name="T19" fmla="*/ 2147483647 h 161"/>
              <a:gd name="T20" fmla="*/ 2147483647 w 552"/>
              <a:gd name="T21" fmla="*/ 2147483647 h 161"/>
              <a:gd name="T22" fmla="*/ 2147483647 w 552"/>
              <a:gd name="T23" fmla="*/ 2147483647 h 161"/>
              <a:gd name="T24" fmla="*/ 2147483647 w 552"/>
              <a:gd name="T25" fmla="*/ 2147483647 h 161"/>
              <a:gd name="T26" fmla="*/ 2147483647 w 552"/>
              <a:gd name="T27" fmla="*/ 2147483647 h 161"/>
              <a:gd name="T28" fmla="*/ 2147483647 w 552"/>
              <a:gd name="T29" fmla="*/ 2147483647 h 161"/>
              <a:gd name="T30" fmla="*/ 2147483647 w 552"/>
              <a:gd name="T31" fmla="*/ 2147483647 h 161"/>
              <a:gd name="T32" fmla="*/ 2147483647 w 552"/>
              <a:gd name="T33" fmla="*/ 2147483647 h 161"/>
              <a:gd name="T34" fmla="*/ 2147483647 w 552"/>
              <a:gd name="T35" fmla="*/ 2147483647 h 161"/>
              <a:gd name="T36" fmla="*/ 2147483647 w 552"/>
              <a:gd name="T37" fmla="*/ 2147483647 h 161"/>
              <a:gd name="T38" fmla="*/ 2147483647 w 552"/>
              <a:gd name="T39" fmla="*/ 2147483647 h 161"/>
              <a:gd name="T40" fmla="*/ 2147483647 w 552"/>
              <a:gd name="T41" fmla="*/ 2147483647 h 161"/>
              <a:gd name="T42" fmla="*/ 2147483647 w 552"/>
              <a:gd name="T43" fmla="*/ 2147483647 h 161"/>
              <a:gd name="T44" fmla="*/ 2147483647 w 552"/>
              <a:gd name="T45" fmla="*/ 2147483647 h 161"/>
              <a:gd name="T46" fmla="*/ 2147483647 w 552"/>
              <a:gd name="T47" fmla="*/ 0 h 161"/>
              <a:gd name="T48" fmla="*/ 2147483647 w 552"/>
              <a:gd name="T49" fmla="*/ 2147483647 h 161"/>
              <a:gd name="T50" fmla="*/ 2147483647 w 552"/>
              <a:gd name="T51" fmla="*/ 2147483647 h 161"/>
              <a:gd name="T52" fmla="*/ 2147483647 w 552"/>
              <a:gd name="T53" fmla="*/ 2147483647 h 161"/>
              <a:gd name="T54" fmla="*/ 2147483647 w 552"/>
              <a:gd name="T55" fmla="*/ 2147483647 h 1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52"/>
              <a:gd name="T85" fmla="*/ 0 h 161"/>
              <a:gd name="T86" fmla="*/ 552 w 552"/>
              <a:gd name="T87" fmla="*/ 161 h 1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52" h="161">
                <a:moveTo>
                  <a:pt x="36" y="73"/>
                </a:moveTo>
                <a:lnTo>
                  <a:pt x="0" y="79"/>
                </a:lnTo>
                <a:lnTo>
                  <a:pt x="32" y="91"/>
                </a:lnTo>
                <a:lnTo>
                  <a:pt x="65" y="99"/>
                </a:lnTo>
                <a:lnTo>
                  <a:pt x="93" y="104"/>
                </a:lnTo>
                <a:lnTo>
                  <a:pt x="111" y="112"/>
                </a:lnTo>
                <a:lnTo>
                  <a:pt x="137" y="127"/>
                </a:lnTo>
                <a:lnTo>
                  <a:pt x="159" y="147"/>
                </a:lnTo>
                <a:lnTo>
                  <a:pt x="183" y="156"/>
                </a:lnTo>
                <a:lnTo>
                  <a:pt x="199" y="160"/>
                </a:lnTo>
                <a:lnTo>
                  <a:pt x="220" y="145"/>
                </a:lnTo>
                <a:lnTo>
                  <a:pt x="241" y="130"/>
                </a:lnTo>
                <a:lnTo>
                  <a:pt x="283" y="112"/>
                </a:lnTo>
                <a:lnTo>
                  <a:pt x="318" y="100"/>
                </a:lnTo>
                <a:lnTo>
                  <a:pt x="375" y="79"/>
                </a:lnTo>
                <a:lnTo>
                  <a:pt x="462" y="53"/>
                </a:lnTo>
                <a:lnTo>
                  <a:pt x="491" y="45"/>
                </a:lnTo>
                <a:lnTo>
                  <a:pt x="519" y="41"/>
                </a:lnTo>
                <a:lnTo>
                  <a:pt x="551" y="45"/>
                </a:lnTo>
                <a:lnTo>
                  <a:pt x="488" y="32"/>
                </a:lnTo>
                <a:lnTo>
                  <a:pt x="443" y="33"/>
                </a:lnTo>
                <a:lnTo>
                  <a:pt x="379" y="23"/>
                </a:lnTo>
                <a:lnTo>
                  <a:pt x="332" y="8"/>
                </a:lnTo>
                <a:lnTo>
                  <a:pt x="297" y="0"/>
                </a:lnTo>
                <a:lnTo>
                  <a:pt x="255" y="23"/>
                </a:lnTo>
                <a:lnTo>
                  <a:pt x="178" y="50"/>
                </a:lnTo>
                <a:lnTo>
                  <a:pt x="106" y="66"/>
                </a:lnTo>
                <a:lnTo>
                  <a:pt x="36" y="73"/>
                </a:lnTo>
              </a:path>
            </a:pathLst>
          </a:custGeom>
          <a:solidFill>
            <a:srgbClr val="008000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5" name="Freeform 115"/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5030788" y="3973513"/>
            <a:ext cx="1522412" cy="531812"/>
          </a:xfrm>
          <a:custGeom>
            <a:avLst/>
            <a:gdLst>
              <a:gd name="T0" fmla="*/ 0 w 526"/>
              <a:gd name="T1" fmla="*/ 2147483647 h 157"/>
              <a:gd name="T2" fmla="*/ 2147483647 w 526"/>
              <a:gd name="T3" fmla="*/ 2147483647 h 157"/>
              <a:gd name="T4" fmla="*/ 2147483647 w 526"/>
              <a:gd name="T5" fmla="*/ 2147483647 h 157"/>
              <a:gd name="T6" fmla="*/ 2147483647 w 526"/>
              <a:gd name="T7" fmla="*/ 2147483647 h 157"/>
              <a:gd name="T8" fmla="*/ 2147483647 w 526"/>
              <a:gd name="T9" fmla="*/ 2147483647 h 157"/>
              <a:gd name="T10" fmla="*/ 2147483647 w 526"/>
              <a:gd name="T11" fmla="*/ 2147483647 h 157"/>
              <a:gd name="T12" fmla="*/ 2147483647 w 526"/>
              <a:gd name="T13" fmla="*/ 2147483647 h 157"/>
              <a:gd name="T14" fmla="*/ 2147483647 w 526"/>
              <a:gd name="T15" fmla="*/ 2147483647 h 157"/>
              <a:gd name="T16" fmla="*/ 2147483647 w 526"/>
              <a:gd name="T17" fmla="*/ 0 h 157"/>
              <a:gd name="T18" fmla="*/ 2147483647 w 526"/>
              <a:gd name="T19" fmla="*/ 2147483647 h 157"/>
              <a:gd name="T20" fmla="*/ 2147483647 w 526"/>
              <a:gd name="T21" fmla="*/ 2147483647 h 157"/>
              <a:gd name="T22" fmla="*/ 2147483647 w 526"/>
              <a:gd name="T23" fmla="*/ 2147483647 h 157"/>
              <a:gd name="T24" fmla="*/ 2147483647 w 526"/>
              <a:gd name="T25" fmla="*/ 2147483647 h 157"/>
              <a:gd name="T26" fmla="*/ 2147483647 w 526"/>
              <a:gd name="T27" fmla="*/ 2147483647 h 157"/>
              <a:gd name="T28" fmla="*/ 2147483647 w 526"/>
              <a:gd name="T29" fmla="*/ 2147483647 h 157"/>
              <a:gd name="T30" fmla="*/ 2147483647 w 526"/>
              <a:gd name="T31" fmla="*/ 2147483647 h 157"/>
              <a:gd name="T32" fmla="*/ 2147483647 w 526"/>
              <a:gd name="T33" fmla="*/ 2147483647 h 157"/>
              <a:gd name="T34" fmla="*/ 2147483647 w 526"/>
              <a:gd name="T35" fmla="*/ 2147483647 h 157"/>
              <a:gd name="T36" fmla="*/ 2147483647 w 526"/>
              <a:gd name="T37" fmla="*/ 2147483647 h 157"/>
              <a:gd name="T38" fmla="*/ 2147483647 w 526"/>
              <a:gd name="T39" fmla="*/ 2147483647 h 157"/>
              <a:gd name="T40" fmla="*/ 2147483647 w 526"/>
              <a:gd name="T41" fmla="*/ 2147483647 h 157"/>
              <a:gd name="T42" fmla="*/ 2147483647 w 526"/>
              <a:gd name="T43" fmla="*/ 2147483647 h 157"/>
              <a:gd name="T44" fmla="*/ 2147483647 w 526"/>
              <a:gd name="T45" fmla="*/ 2147483647 h 157"/>
              <a:gd name="T46" fmla="*/ 2147483647 w 526"/>
              <a:gd name="T47" fmla="*/ 2147483647 h 157"/>
              <a:gd name="T48" fmla="*/ 2147483647 w 526"/>
              <a:gd name="T49" fmla="*/ 2147483647 h 157"/>
              <a:gd name="T50" fmla="*/ 2147483647 w 526"/>
              <a:gd name="T51" fmla="*/ 2147483647 h 157"/>
              <a:gd name="T52" fmla="*/ 2147483647 w 526"/>
              <a:gd name="T53" fmla="*/ 2147483647 h 157"/>
              <a:gd name="T54" fmla="*/ 2147483647 w 526"/>
              <a:gd name="T55" fmla="*/ 2147483647 h 157"/>
              <a:gd name="T56" fmla="*/ 0 w 526"/>
              <a:gd name="T57" fmla="*/ 2147483647 h 1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26"/>
              <a:gd name="T88" fmla="*/ 0 h 157"/>
              <a:gd name="T89" fmla="*/ 526 w 526"/>
              <a:gd name="T90" fmla="*/ 157 h 15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26" h="157">
                <a:moveTo>
                  <a:pt x="0" y="73"/>
                </a:moveTo>
                <a:lnTo>
                  <a:pt x="49" y="73"/>
                </a:lnTo>
                <a:lnTo>
                  <a:pt x="90" y="70"/>
                </a:lnTo>
                <a:lnTo>
                  <a:pt x="123" y="65"/>
                </a:lnTo>
                <a:lnTo>
                  <a:pt x="172" y="51"/>
                </a:lnTo>
                <a:lnTo>
                  <a:pt x="219" y="35"/>
                </a:lnTo>
                <a:lnTo>
                  <a:pt x="254" y="23"/>
                </a:lnTo>
                <a:lnTo>
                  <a:pt x="275" y="13"/>
                </a:lnTo>
                <a:lnTo>
                  <a:pt x="289" y="0"/>
                </a:lnTo>
                <a:lnTo>
                  <a:pt x="319" y="11"/>
                </a:lnTo>
                <a:lnTo>
                  <a:pt x="351" y="16"/>
                </a:lnTo>
                <a:lnTo>
                  <a:pt x="401" y="30"/>
                </a:lnTo>
                <a:lnTo>
                  <a:pt x="450" y="35"/>
                </a:lnTo>
                <a:lnTo>
                  <a:pt x="493" y="30"/>
                </a:lnTo>
                <a:lnTo>
                  <a:pt x="525" y="26"/>
                </a:lnTo>
                <a:lnTo>
                  <a:pt x="491" y="45"/>
                </a:lnTo>
                <a:lnTo>
                  <a:pt x="466" y="53"/>
                </a:lnTo>
                <a:lnTo>
                  <a:pt x="436" y="67"/>
                </a:lnTo>
                <a:lnTo>
                  <a:pt x="371" y="83"/>
                </a:lnTo>
                <a:lnTo>
                  <a:pt x="320" y="96"/>
                </a:lnTo>
                <a:lnTo>
                  <a:pt x="279" y="116"/>
                </a:lnTo>
                <a:lnTo>
                  <a:pt x="237" y="131"/>
                </a:lnTo>
                <a:lnTo>
                  <a:pt x="192" y="148"/>
                </a:lnTo>
                <a:lnTo>
                  <a:pt x="179" y="156"/>
                </a:lnTo>
                <a:lnTo>
                  <a:pt x="153" y="136"/>
                </a:lnTo>
                <a:lnTo>
                  <a:pt x="117" y="113"/>
                </a:lnTo>
                <a:lnTo>
                  <a:pt x="87" y="105"/>
                </a:lnTo>
                <a:lnTo>
                  <a:pt x="51" y="98"/>
                </a:lnTo>
                <a:lnTo>
                  <a:pt x="0" y="73"/>
                </a:lnTo>
              </a:path>
            </a:pathLst>
          </a:custGeom>
          <a:solidFill>
            <a:srgbClr val="CCFFCC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6" name="Freeform 116"/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5057775" y="3905250"/>
            <a:ext cx="1597025" cy="546100"/>
          </a:xfrm>
          <a:custGeom>
            <a:avLst/>
            <a:gdLst>
              <a:gd name="T0" fmla="*/ 2147483647 w 552"/>
              <a:gd name="T1" fmla="*/ 2147483647 h 161"/>
              <a:gd name="T2" fmla="*/ 0 w 552"/>
              <a:gd name="T3" fmla="*/ 2147483647 h 161"/>
              <a:gd name="T4" fmla="*/ 2147483647 w 552"/>
              <a:gd name="T5" fmla="*/ 2147483647 h 161"/>
              <a:gd name="T6" fmla="*/ 2147483647 w 552"/>
              <a:gd name="T7" fmla="*/ 2147483647 h 161"/>
              <a:gd name="T8" fmla="*/ 2147483647 w 552"/>
              <a:gd name="T9" fmla="*/ 2147483647 h 161"/>
              <a:gd name="T10" fmla="*/ 2147483647 w 552"/>
              <a:gd name="T11" fmla="*/ 2147483647 h 161"/>
              <a:gd name="T12" fmla="*/ 2147483647 w 552"/>
              <a:gd name="T13" fmla="*/ 2147483647 h 161"/>
              <a:gd name="T14" fmla="*/ 2147483647 w 552"/>
              <a:gd name="T15" fmla="*/ 2147483647 h 161"/>
              <a:gd name="T16" fmla="*/ 2147483647 w 552"/>
              <a:gd name="T17" fmla="*/ 2147483647 h 161"/>
              <a:gd name="T18" fmla="*/ 2147483647 w 552"/>
              <a:gd name="T19" fmla="*/ 2147483647 h 161"/>
              <a:gd name="T20" fmla="*/ 2147483647 w 552"/>
              <a:gd name="T21" fmla="*/ 2147483647 h 161"/>
              <a:gd name="T22" fmla="*/ 2147483647 w 552"/>
              <a:gd name="T23" fmla="*/ 2147483647 h 161"/>
              <a:gd name="T24" fmla="*/ 2147483647 w 552"/>
              <a:gd name="T25" fmla="*/ 2147483647 h 161"/>
              <a:gd name="T26" fmla="*/ 2147483647 w 552"/>
              <a:gd name="T27" fmla="*/ 2147483647 h 161"/>
              <a:gd name="T28" fmla="*/ 2147483647 w 552"/>
              <a:gd name="T29" fmla="*/ 2147483647 h 161"/>
              <a:gd name="T30" fmla="*/ 2147483647 w 552"/>
              <a:gd name="T31" fmla="*/ 2147483647 h 161"/>
              <a:gd name="T32" fmla="*/ 2147483647 w 552"/>
              <a:gd name="T33" fmla="*/ 2147483647 h 161"/>
              <a:gd name="T34" fmla="*/ 2147483647 w 552"/>
              <a:gd name="T35" fmla="*/ 2147483647 h 161"/>
              <a:gd name="T36" fmla="*/ 2147483647 w 552"/>
              <a:gd name="T37" fmla="*/ 2147483647 h 161"/>
              <a:gd name="T38" fmla="*/ 2147483647 w 552"/>
              <a:gd name="T39" fmla="*/ 2147483647 h 161"/>
              <a:gd name="T40" fmla="*/ 2147483647 w 552"/>
              <a:gd name="T41" fmla="*/ 2147483647 h 161"/>
              <a:gd name="T42" fmla="*/ 2147483647 w 552"/>
              <a:gd name="T43" fmla="*/ 2147483647 h 161"/>
              <a:gd name="T44" fmla="*/ 2147483647 w 552"/>
              <a:gd name="T45" fmla="*/ 2147483647 h 161"/>
              <a:gd name="T46" fmla="*/ 2147483647 w 552"/>
              <a:gd name="T47" fmla="*/ 0 h 161"/>
              <a:gd name="T48" fmla="*/ 2147483647 w 552"/>
              <a:gd name="T49" fmla="*/ 2147483647 h 161"/>
              <a:gd name="T50" fmla="*/ 2147483647 w 552"/>
              <a:gd name="T51" fmla="*/ 2147483647 h 161"/>
              <a:gd name="T52" fmla="*/ 2147483647 w 552"/>
              <a:gd name="T53" fmla="*/ 2147483647 h 161"/>
              <a:gd name="T54" fmla="*/ 2147483647 w 552"/>
              <a:gd name="T55" fmla="*/ 2147483647 h 1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52"/>
              <a:gd name="T85" fmla="*/ 0 h 161"/>
              <a:gd name="T86" fmla="*/ 552 w 552"/>
              <a:gd name="T87" fmla="*/ 161 h 1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52" h="161">
                <a:moveTo>
                  <a:pt x="36" y="73"/>
                </a:moveTo>
                <a:lnTo>
                  <a:pt x="0" y="79"/>
                </a:lnTo>
                <a:lnTo>
                  <a:pt x="32" y="91"/>
                </a:lnTo>
                <a:lnTo>
                  <a:pt x="65" y="99"/>
                </a:lnTo>
                <a:lnTo>
                  <a:pt x="93" y="104"/>
                </a:lnTo>
                <a:lnTo>
                  <a:pt x="111" y="112"/>
                </a:lnTo>
                <a:lnTo>
                  <a:pt x="137" y="127"/>
                </a:lnTo>
                <a:lnTo>
                  <a:pt x="159" y="147"/>
                </a:lnTo>
                <a:lnTo>
                  <a:pt x="183" y="157"/>
                </a:lnTo>
                <a:lnTo>
                  <a:pt x="199" y="160"/>
                </a:lnTo>
                <a:lnTo>
                  <a:pt x="220" y="145"/>
                </a:lnTo>
                <a:lnTo>
                  <a:pt x="241" y="130"/>
                </a:lnTo>
                <a:lnTo>
                  <a:pt x="283" y="112"/>
                </a:lnTo>
                <a:lnTo>
                  <a:pt x="318" y="101"/>
                </a:lnTo>
                <a:lnTo>
                  <a:pt x="375" y="79"/>
                </a:lnTo>
                <a:lnTo>
                  <a:pt x="462" y="53"/>
                </a:lnTo>
                <a:lnTo>
                  <a:pt x="491" y="45"/>
                </a:lnTo>
                <a:lnTo>
                  <a:pt x="519" y="41"/>
                </a:lnTo>
                <a:lnTo>
                  <a:pt x="551" y="45"/>
                </a:lnTo>
                <a:lnTo>
                  <a:pt x="488" y="31"/>
                </a:lnTo>
                <a:lnTo>
                  <a:pt x="443" y="33"/>
                </a:lnTo>
                <a:lnTo>
                  <a:pt x="379" y="23"/>
                </a:lnTo>
                <a:lnTo>
                  <a:pt x="332" y="8"/>
                </a:lnTo>
                <a:lnTo>
                  <a:pt x="297" y="0"/>
                </a:lnTo>
                <a:lnTo>
                  <a:pt x="255" y="23"/>
                </a:lnTo>
                <a:lnTo>
                  <a:pt x="178" y="50"/>
                </a:lnTo>
                <a:lnTo>
                  <a:pt x="106" y="66"/>
                </a:lnTo>
                <a:lnTo>
                  <a:pt x="36" y="73"/>
                </a:lnTo>
              </a:path>
            </a:pathLst>
          </a:custGeom>
          <a:solidFill>
            <a:srgbClr val="008000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7" name="Freeform 117"/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5083175" y="3875088"/>
            <a:ext cx="1519238" cy="523875"/>
          </a:xfrm>
          <a:custGeom>
            <a:avLst/>
            <a:gdLst>
              <a:gd name="T0" fmla="*/ 0 w 525"/>
              <a:gd name="T1" fmla="*/ 2147483647 h 155"/>
              <a:gd name="T2" fmla="*/ 2147483647 w 525"/>
              <a:gd name="T3" fmla="*/ 2147483647 h 155"/>
              <a:gd name="T4" fmla="*/ 2147483647 w 525"/>
              <a:gd name="T5" fmla="*/ 2147483647 h 155"/>
              <a:gd name="T6" fmla="*/ 2147483647 w 525"/>
              <a:gd name="T7" fmla="*/ 2147483647 h 155"/>
              <a:gd name="T8" fmla="*/ 2147483647 w 525"/>
              <a:gd name="T9" fmla="*/ 2147483647 h 155"/>
              <a:gd name="T10" fmla="*/ 2147483647 w 525"/>
              <a:gd name="T11" fmla="*/ 2147483647 h 155"/>
              <a:gd name="T12" fmla="*/ 2147483647 w 525"/>
              <a:gd name="T13" fmla="*/ 2147483647 h 155"/>
              <a:gd name="T14" fmla="*/ 2147483647 w 525"/>
              <a:gd name="T15" fmla="*/ 2147483647 h 155"/>
              <a:gd name="T16" fmla="*/ 2147483647 w 525"/>
              <a:gd name="T17" fmla="*/ 0 h 155"/>
              <a:gd name="T18" fmla="*/ 2147483647 w 525"/>
              <a:gd name="T19" fmla="*/ 2147483647 h 155"/>
              <a:gd name="T20" fmla="*/ 2147483647 w 525"/>
              <a:gd name="T21" fmla="*/ 2147483647 h 155"/>
              <a:gd name="T22" fmla="*/ 2147483647 w 525"/>
              <a:gd name="T23" fmla="*/ 2147483647 h 155"/>
              <a:gd name="T24" fmla="*/ 2147483647 w 525"/>
              <a:gd name="T25" fmla="*/ 2147483647 h 155"/>
              <a:gd name="T26" fmla="*/ 2147483647 w 525"/>
              <a:gd name="T27" fmla="*/ 2147483647 h 155"/>
              <a:gd name="T28" fmla="*/ 2147483647 w 525"/>
              <a:gd name="T29" fmla="*/ 2147483647 h 155"/>
              <a:gd name="T30" fmla="*/ 2147483647 w 525"/>
              <a:gd name="T31" fmla="*/ 2147483647 h 155"/>
              <a:gd name="T32" fmla="*/ 2147483647 w 525"/>
              <a:gd name="T33" fmla="*/ 2147483647 h 155"/>
              <a:gd name="T34" fmla="*/ 2147483647 w 525"/>
              <a:gd name="T35" fmla="*/ 2147483647 h 155"/>
              <a:gd name="T36" fmla="*/ 2147483647 w 525"/>
              <a:gd name="T37" fmla="*/ 2147483647 h 155"/>
              <a:gd name="T38" fmla="*/ 2147483647 w 525"/>
              <a:gd name="T39" fmla="*/ 2147483647 h 155"/>
              <a:gd name="T40" fmla="*/ 2147483647 w 525"/>
              <a:gd name="T41" fmla="*/ 2147483647 h 155"/>
              <a:gd name="T42" fmla="*/ 2147483647 w 525"/>
              <a:gd name="T43" fmla="*/ 2147483647 h 155"/>
              <a:gd name="T44" fmla="*/ 2147483647 w 525"/>
              <a:gd name="T45" fmla="*/ 2147483647 h 155"/>
              <a:gd name="T46" fmla="*/ 2147483647 w 525"/>
              <a:gd name="T47" fmla="*/ 2147483647 h 155"/>
              <a:gd name="T48" fmla="*/ 2147483647 w 525"/>
              <a:gd name="T49" fmla="*/ 2147483647 h 155"/>
              <a:gd name="T50" fmla="*/ 2147483647 w 525"/>
              <a:gd name="T51" fmla="*/ 2147483647 h 155"/>
              <a:gd name="T52" fmla="*/ 2147483647 w 525"/>
              <a:gd name="T53" fmla="*/ 2147483647 h 155"/>
              <a:gd name="T54" fmla="*/ 2147483647 w 525"/>
              <a:gd name="T55" fmla="*/ 2147483647 h 155"/>
              <a:gd name="T56" fmla="*/ 0 w 525"/>
              <a:gd name="T57" fmla="*/ 2147483647 h 15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25"/>
              <a:gd name="T88" fmla="*/ 0 h 155"/>
              <a:gd name="T89" fmla="*/ 525 w 525"/>
              <a:gd name="T90" fmla="*/ 155 h 15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25" h="155">
                <a:moveTo>
                  <a:pt x="0" y="72"/>
                </a:moveTo>
                <a:lnTo>
                  <a:pt x="49" y="72"/>
                </a:lnTo>
                <a:lnTo>
                  <a:pt x="90" y="69"/>
                </a:lnTo>
                <a:lnTo>
                  <a:pt x="123" y="64"/>
                </a:lnTo>
                <a:lnTo>
                  <a:pt x="172" y="51"/>
                </a:lnTo>
                <a:lnTo>
                  <a:pt x="218" y="34"/>
                </a:lnTo>
                <a:lnTo>
                  <a:pt x="254" y="23"/>
                </a:lnTo>
                <a:lnTo>
                  <a:pt x="275" y="13"/>
                </a:lnTo>
                <a:lnTo>
                  <a:pt x="288" y="0"/>
                </a:lnTo>
                <a:lnTo>
                  <a:pt x="318" y="11"/>
                </a:lnTo>
                <a:lnTo>
                  <a:pt x="351" y="16"/>
                </a:lnTo>
                <a:lnTo>
                  <a:pt x="400" y="29"/>
                </a:lnTo>
                <a:lnTo>
                  <a:pt x="449" y="34"/>
                </a:lnTo>
                <a:lnTo>
                  <a:pt x="492" y="29"/>
                </a:lnTo>
                <a:lnTo>
                  <a:pt x="524" y="26"/>
                </a:lnTo>
                <a:lnTo>
                  <a:pt x="490" y="44"/>
                </a:lnTo>
                <a:lnTo>
                  <a:pt x="465" y="52"/>
                </a:lnTo>
                <a:lnTo>
                  <a:pt x="435" y="66"/>
                </a:lnTo>
                <a:lnTo>
                  <a:pt x="370" y="82"/>
                </a:lnTo>
                <a:lnTo>
                  <a:pt x="319" y="95"/>
                </a:lnTo>
                <a:lnTo>
                  <a:pt x="279" y="115"/>
                </a:lnTo>
                <a:lnTo>
                  <a:pt x="237" y="129"/>
                </a:lnTo>
                <a:lnTo>
                  <a:pt x="191" y="146"/>
                </a:lnTo>
                <a:lnTo>
                  <a:pt x="179" y="154"/>
                </a:lnTo>
                <a:lnTo>
                  <a:pt x="152" y="134"/>
                </a:lnTo>
                <a:lnTo>
                  <a:pt x="117" y="111"/>
                </a:lnTo>
                <a:lnTo>
                  <a:pt x="87" y="103"/>
                </a:lnTo>
                <a:lnTo>
                  <a:pt x="51" y="97"/>
                </a:lnTo>
                <a:lnTo>
                  <a:pt x="0" y="72"/>
                </a:lnTo>
              </a:path>
            </a:pathLst>
          </a:custGeom>
          <a:solidFill>
            <a:srgbClr val="CCFFCC"/>
          </a:solidFill>
          <a:ln w="3175" cap="rnd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8" name="Freeform 118"/>
          <p:cNvSpPr>
            <a:spLocks/>
          </p:cNvSpPr>
          <p:nvPr>
            <p:custDataLst>
              <p:tags r:id="rId74"/>
            </p:custDataLst>
          </p:nvPr>
        </p:nvSpPr>
        <p:spPr bwMode="auto">
          <a:xfrm>
            <a:off x="5570538" y="3989388"/>
            <a:ext cx="504825" cy="246062"/>
          </a:xfrm>
          <a:custGeom>
            <a:avLst/>
            <a:gdLst>
              <a:gd name="T0" fmla="*/ 0 w 174"/>
              <a:gd name="T1" fmla="*/ 2147483647 h 72"/>
              <a:gd name="T2" fmla="*/ 2147483647 w 174"/>
              <a:gd name="T3" fmla="*/ 2147483647 h 72"/>
              <a:gd name="T4" fmla="*/ 2147483647 w 174"/>
              <a:gd name="T5" fmla="*/ 2147483647 h 72"/>
              <a:gd name="T6" fmla="*/ 2147483647 w 174"/>
              <a:gd name="T7" fmla="*/ 0 h 72"/>
              <a:gd name="T8" fmla="*/ 0 w 174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"/>
              <a:gd name="T16" fmla="*/ 0 h 72"/>
              <a:gd name="T17" fmla="*/ 174 w 174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" h="72">
                <a:moveTo>
                  <a:pt x="0" y="17"/>
                </a:moveTo>
                <a:lnTo>
                  <a:pt x="132" y="71"/>
                </a:lnTo>
                <a:lnTo>
                  <a:pt x="173" y="56"/>
                </a:lnTo>
                <a:lnTo>
                  <a:pt x="41" y="0"/>
                </a:lnTo>
                <a:lnTo>
                  <a:pt x="0" y="17"/>
                </a:lnTo>
              </a:path>
            </a:pathLst>
          </a:custGeom>
          <a:solidFill>
            <a:srgbClr val="FFBF5F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59" name="Freeform 119"/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5956300" y="4175125"/>
            <a:ext cx="128588" cy="268288"/>
          </a:xfrm>
          <a:custGeom>
            <a:avLst/>
            <a:gdLst>
              <a:gd name="T0" fmla="*/ 0 w 44"/>
              <a:gd name="T1" fmla="*/ 2147483647 h 79"/>
              <a:gd name="T2" fmla="*/ 2147483647 w 44"/>
              <a:gd name="T3" fmla="*/ 0 h 79"/>
              <a:gd name="T4" fmla="*/ 2147483647 w 44"/>
              <a:gd name="T5" fmla="*/ 2147483647 h 79"/>
              <a:gd name="T6" fmla="*/ 0 w 44"/>
              <a:gd name="T7" fmla="*/ 2147483647 h 79"/>
              <a:gd name="T8" fmla="*/ 0 w 44"/>
              <a:gd name="T9" fmla="*/ 2147483647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79"/>
              <a:gd name="T17" fmla="*/ 44 w 44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79">
                <a:moveTo>
                  <a:pt x="0" y="16"/>
                </a:moveTo>
                <a:lnTo>
                  <a:pt x="42" y="0"/>
                </a:lnTo>
                <a:lnTo>
                  <a:pt x="43" y="62"/>
                </a:lnTo>
                <a:lnTo>
                  <a:pt x="0" y="78"/>
                </a:lnTo>
                <a:lnTo>
                  <a:pt x="0" y="16"/>
                </a:lnTo>
              </a:path>
            </a:pathLst>
          </a:custGeom>
          <a:solidFill>
            <a:srgbClr val="7F3F00"/>
          </a:solidFill>
          <a:ln w="12700" cap="rnd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0" name="Text Box 120"/>
          <p:cNvSpPr txBox="1"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6602413" y="3614738"/>
            <a:ext cx="2000250" cy="1190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Comisiones </a:t>
            </a:r>
            <a:br>
              <a:rPr lang="es-ES" b="1">
                <a:solidFill>
                  <a:srgbClr val="000000"/>
                </a:solidFill>
              </a:rPr>
            </a:br>
            <a:r>
              <a:rPr lang="es-ES" b="1">
                <a:solidFill>
                  <a:srgbClr val="000000"/>
                </a:solidFill>
              </a:rPr>
              <a:t>de reclamación e interés de reclamación</a:t>
            </a:r>
            <a:endParaRPr lang="de-DE" b="1">
              <a:solidFill>
                <a:srgbClr val="000000"/>
              </a:solidFill>
            </a:endParaRPr>
          </a:p>
        </p:txBody>
      </p:sp>
      <p:sp>
        <p:nvSpPr>
          <p:cNvPr id="97361" name="Rectangle 121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4843463" y="5229225"/>
            <a:ext cx="3605212" cy="14351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7362" name="Freeform 122"/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5133975" y="5395913"/>
            <a:ext cx="1163638" cy="728662"/>
          </a:xfrm>
          <a:custGeom>
            <a:avLst/>
            <a:gdLst>
              <a:gd name="T0" fmla="*/ 2147483647 w 433"/>
              <a:gd name="T1" fmla="*/ 0 h 271"/>
              <a:gd name="T2" fmla="*/ 0 w 433"/>
              <a:gd name="T3" fmla="*/ 2147483647 h 271"/>
              <a:gd name="T4" fmla="*/ 2147483647 w 433"/>
              <a:gd name="T5" fmla="*/ 2147483647 h 271"/>
              <a:gd name="T6" fmla="*/ 2147483647 w 433"/>
              <a:gd name="T7" fmla="*/ 2147483647 h 271"/>
              <a:gd name="T8" fmla="*/ 2147483647 w 433"/>
              <a:gd name="T9" fmla="*/ 0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3"/>
              <a:gd name="T16" fmla="*/ 0 h 271"/>
              <a:gd name="T17" fmla="*/ 433 w 433"/>
              <a:gd name="T18" fmla="*/ 271 h 2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3" h="271">
                <a:moveTo>
                  <a:pt x="21" y="0"/>
                </a:moveTo>
                <a:lnTo>
                  <a:pt x="0" y="237"/>
                </a:lnTo>
                <a:lnTo>
                  <a:pt x="414" y="270"/>
                </a:lnTo>
                <a:lnTo>
                  <a:pt x="432" y="33"/>
                </a:lnTo>
                <a:lnTo>
                  <a:pt x="21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3" name="Freeform 123"/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5133975" y="5726113"/>
            <a:ext cx="1106488" cy="390525"/>
          </a:xfrm>
          <a:custGeom>
            <a:avLst/>
            <a:gdLst>
              <a:gd name="T0" fmla="*/ 0 w 412"/>
              <a:gd name="T1" fmla="*/ 2147483647 h 145"/>
              <a:gd name="T2" fmla="*/ 2147483647 w 412"/>
              <a:gd name="T3" fmla="*/ 0 h 145"/>
              <a:gd name="T4" fmla="*/ 2147483647 w 412"/>
              <a:gd name="T5" fmla="*/ 2147483647 h 145"/>
              <a:gd name="T6" fmla="*/ 2147483647 w 412"/>
              <a:gd name="T7" fmla="*/ 2147483647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45"/>
              <a:gd name="T14" fmla="*/ 412 w 412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45">
                <a:moveTo>
                  <a:pt x="0" y="117"/>
                </a:moveTo>
                <a:lnTo>
                  <a:pt x="180" y="0"/>
                </a:lnTo>
                <a:lnTo>
                  <a:pt x="243" y="6"/>
                </a:lnTo>
                <a:lnTo>
                  <a:pt x="411" y="144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4" name="Freeform 124"/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5191125" y="5395913"/>
            <a:ext cx="1106488" cy="454025"/>
          </a:xfrm>
          <a:custGeom>
            <a:avLst/>
            <a:gdLst>
              <a:gd name="T0" fmla="*/ 2147483647 w 412"/>
              <a:gd name="T1" fmla="*/ 0 h 169"/>
              <a:gd name="T2" fmla="*/ 2147483647 w 412"/>
              <a:gd name="T3" fmla="*/ 2147483647 h 169"/>
              <a:gd name="T4" fmla="*/ 2147483647 w 412"/>
              <a:gd name="T5" fmla="*/ 2147483647 h 169"/>
              <a:gd name="T6" fmla="*/ 0 w 412"/>
              <a:gd name="T7" fmla="*/ 0 h 169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69"/>
              <a:gd name="T14" fmla="*/ 412 w 412"/>
              <a:gd name="T15" fmla="*/ 169 h 1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69">
                <a:moveTo>
                  <a:pt x="3" y="0"/>
                </a:moveTo>
                <a:lnTo>
                  <a:pt x="195" y="168"/>
                </a:lnTo>
                <a:lnTo>
                  <a:pt x="411" y="33"/>
                </a:lnTo>
                <a:lnTo>
                  <a:pt x="0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5" name="Text Box 125"/>
          <p:cNvSpPr txBox="1"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611188" y="6100763"/>
            <a:ext cx="206057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s-ES" sz="2000" b="1">
                <a:solidFill>
                  <a:srgbClr val="000000"/>
                </a:solidFill>
              </a:rPr>
              <a:t>Condición </a:t>
            </a:r>
            <a:br>
              <a:rPr lang="es-ES" sz="2000" b="1">
                <a:solidFill>
                  <a:srgbClr val="000000"/>
                </a:solidFill>
              </a:rPr>
            </a:br>
            <a:r>
              <a:rPr lang="es-ES" sz="2000" b="1">
                <a:solidFill>
                  <a:srgbClr val="000000"/>
                </a:solidFill>
              </a:rPr>
              <a:t>de reclamación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97366" name="Freeform 126"/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5254625" y="5573713"/>
            <a:ext cx="1163638" cy="727075"/>
          </a:xfrm>
          <a:custGeom>
            <a:avLst/>
            <a:gdLst>
              <a:gd name="T0" fmla="*/ 2147483647 w 433"/>
              <a:gd name="T1" fmla="*/ 0 h 271"/>
              <a:gd name="T2" fmla="*/ 0 w 433"/>
              <a:gd name="T3" fmla="*/ 2147483647 h 271"/>
              <a:gd name="T4" fmla="*/ 2147483647 w 433"/>
              <a:gd name="T5" fmla="*/ 2147483647 h 271"/>
              <a:gd name="T6" fmla="*/ 2147483647 w 433"/>
              <a:gd name="T7" fmla="*/ 2147483647 h 271"/>
              <a:gd name="T8" fmla="*/ 2147483647 w 433"/>
              <a:gd name="T9" fmla="*/ 0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3"/>
              <a:gd name="T16" fmla="*/ 0 h 271"/>
              <a:gd name="T17" fmla="*/ 433 w 433"/>
              <a:gd name="T18" fmla="*/ 271 h 2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3" h="271">
                <a:moveTo>
                  <a:pt x="21" y="0"/>
                </a:moveTo>
                <a:lnTo>
                  <a:pt x="0" y="237"/>
                </a:lnTo>
                <a:lnTo>
                  <a:pt x="414" y="270"/>
                </a:lnTo>
                <a:lnTo>
                  <a:pt x="432" y="33"/>
                </a:lnTo>
                <a:lnTo>
                  <a:pt x="21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7" name="Freeform 127"/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5254625" y="5903913"/>
            <a:ext cx="1106488" cy="388937"/>
          </a:xfrm>
          <a:custGeom>
            <a:avLst/>
            <a:gdLst>
              <a:gd name="T0" fmla="*/ 0 w 412"/>
              <a:gd name="T1" fmla="*/ 2147483647 h 145"/>
              <a:gd name="T2" fmla="*/ 2147483647 w 412"/>
              <a:gd name="T3" fmla="*/ 0 h 145"/>
              <a:gd name="T4" fmla="*/ 2147483647 w 412"/>
              <a:gd name="T5" fmla="*/ 2147483647 h 145"/>
              <a:gd name="T6" fmla="*/ 2147483647 w 412"/>
              <a:gd name="T7" fmla="*/ 2147483647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45"/>
              <a:gd name="T14" fmla="*/ 412 w 412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45">
                <a:moveTo>
                  <a:pt x="0" y="117"/>
                </a:moveTo>
                <a:lnTo>
                  <a:pt x="180" y="0"/>
                </a:lnTo>
                <a:lnTo>
                  <a:pt x="243" y="6"/>
                </a:lnTo>
                <a:lnTo>
                  <a:pt x="411" y="144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8" name="Freeform 128"/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5311775" y="5573713"/>
            <a:ext cx="1106488" cy="454025"/>
          </a:xfrm>
          <a:custGeom>
            <a:avLst/>
            <a:gdLst>
              <a:gd name="T0" fmla="*/ 2147483647 w 412"/>
              <a:gd name="T1" fmla="*/ 0 h 169"/>
              <a:gd name="T2" fmla="*/ 2147483647 w 412"/>
              <a:gd name="T3" fmla="*/ 2147483647 h 169"/>
              <a:gd name="T4" fmla="*/ 2147483647 w 412"/>
              <a:gd name="T5" fmla="*/ 2147483647 h 169"/>
              <a:gd name="T6" fmla="*/ 0 w 412"/>
              <a:gd name="T7" fmla="*/ 0 h 169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69"/>
              <a:gd name="T14" fmla="*/ 412 w 412"/>
              <a:gd name="T15" fmla="*/ 169 h 1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69">
                <a:moveTo>
                  <a:pt x="3" y="0"/>
                </a:moveTo>
                <a:lnTo>
                  <a:pt x="195" y="168"/>
                </a:lnTo>
                <a:lnTo>
                  <a:pt x="411" y="33"/>
                </a:lnTo>
                <a:lnTo>
                  <a:pt x="0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69" name="Freeform 129"/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5375275" y="5749925"/>
            <a:ext cx="1163638" cy="728663"/>
          </a:xfrm>
          <a:custGeom>
            <a:avLst/>
            <a:gdLst>
              <a:gd name="T0" fmla="*/ 2147483647 w 433"/>
              <a:gd name="T1" fmla="*/ 0 h 271"/>
              <a:gd name="T2" fmla="*/ 0 w 433"/>
              <a:gd name="T3" fmla="*/ 2147483647 h 271"/>
              <a:gd name="T4" fmla="*/ 2147483647 w 433"/>
              <a:gd name="T5" fmla="*/ 2147483647 h 271"/>
              <a:gd name="T6" fmla="*/ 2147483647 w 433"/>
              <a:gd name="T7" fmla="*/ 2147483647 h 271"/>
              <a:gd name="T8" fmla="*/ 2147483647 w 433"/>
              <a:gd name="T9" fmla="*/ 0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3"/>
              <a:gd name="T16" fmla="*/ 0 h 271"/>
              <a:gd name="T17" fmla="*/ 433 w 433"/>
              <a:gd name="T18" fmla="*/ 271 h 2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3" h="271">
                <a:moveTo>
                  <a:pt x="21" y="0"/>
                </a:moveTo>
                <a:lnTo>
                  <a:pt x="0" y="237"/>
                </a:lnTo>
                <a:lnTo>
                  <a:pt x="414" y="270"/>
                </a:lnTo>
                <a:lnTo>
                  <a:pt x="432" y="33"/>
                </a:lnTo>
                <a:lnTo>
                  <a:pt x="21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0" name="Freeform 130"/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5375275" y="6080125"/>
            <a:ext cx="1106488" cy="390525"/>
          </a:xfrm>
          <a:custGeom>
            <a:avLst/>
            <a:gdLst>
              <a:gd name="T0" fmla="*/ 0 w 412"/>
              <a:gd name="T1" fmla="*/ 2147483647 h 145"/>
              <a:gd name="T2" fmla="*/ 2147483647 w 412"/>
              <a:gd name="T3" fmla="*/ 0 h 145"/>
              <a:gd name="T4" fmla="*/ 2147483647 w 412"/>
              <a:gd name="T5" fmla="*/ 2147483647 h 145"/>
              <a:gd name="T6" fmla="*/ 2147483647 w 412"/>
              <a:gd name="T7" fmla="*/ 2147483647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45"/>
              <a:gd name="T14" fmla="*/ 412 w 412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45">
                <a:moveTo>
                  <a:pt x="0" y="117"/>
                </a:moveTo>
                <a:lnTo>
                  <a:pt x="180" y="0"/>
                </a:lnTo>
                <a:lnTo>
                  <a:pt x="243" y="6"/>
                </a:lnTo>
                <a:lnTo>
                  <a:pt x="411" y="144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1" name="Freeform 131"/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5432425" y="5749925"/>
            <a:ext cx="1106488" cy="454025"/>
          </a:xfrm>
          <a:custGeom>
            <a:avLst/>
            <a:gdLst>
              <a:gd name="T0" fmla="*/ 2147483647 w 412"/>
              <a:gd name="T1" fmla="*/ 0 h 169"/>
              <a:gd name="T2" fmla="*/ 2147483647 w 412"/>
              <a:gd name="T3" fmla="*/ 2147483647 h 169"/>
              <a:gd name="T4" fmla="*/ 2147483647 w 412"/>
              <a:gd name="T5" fmla="*/ 2147483647 h 169"/>
              <a:gd name="T6" fmla="*/ 0 w 412"/>
              <a:gd name="T7" fmla="*/ 0 h 169"/>
              <a:gd name="T8" fmla="*/ 0 60000 65536"/>
              <a:gd name="T9" fmla="*/ 0 60000 65536"/>
              <a:gd name="T10" fmla="*/ 0 60000 65536"/>
              <a:gd name="T11" fmla="*/ 0 60000 65536"/>
              <a:gd name="T12" fmla="*/ 0 w 412"/>
              <a:gd name="T13" fmla="*/ 0 h 169"/>
              <a:gd name="T14" fmla="*/ 412 w 412"/>
              <a:gd name="T15" fmla="*/ 169 h 1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" h="169">
                <a:moveTo>
                  <a:pt x="3" y="0"/>
                </a:moveTo>
                <a:lnTo>
                  <a:pt x="195" y="168"/>
                </a:lnTo>
                <a:lnTo>
                  <a:pt x="411" y="33"/>
                </a:lnTo>
                <a:lnTo>
                  <a:pt x="0" y="0"/>
                </a:lnTo>
              </a:path>
            </a:pathLst>
          </a:custGeom>
          <a:solidFill>
            <a:srgbClr val="FFFFD8"/>
          </a:solidFill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2" name="Text Box 132"/>
          <p:cNvSpPr txBox="1"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6726238" y="5688013"/>
            <a:ext cx="1627187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Método de reclamación</a:t>
            </a:r>
            <a:endParaRPr lang="de-DE" b="1">
              <a:solidFill>
                <a:srgbClr val="000000"/>
              </a:solidFill>
            </a:endParaRPr>
          </a:p>
        </p:txBody>
      </p:sp>
      <p:sp>
        <p:nvSpPr>
          <p:cNvPr id="97373" name="Rectangle 133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4843463" y="1757363"/>
            <a:ext cx="3605212" cy="14351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7374" name="Text Box 134"/>
          <p:cNvSpPr txBox="1"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6726238" y="2139950"/>
            <a:ext cx="1598612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00000"/>
                </a:solidFill>
              </a:rPr>
              <a:t>Niveles de reclamación</a:t>
            </a:r>
            <a:endParaRPr lang="de-DE" b="1">
              <a:solidFill>
                <a:srgbClr val="000000"/>
              </a:solidFill>
            </a:endParaRPr>
          </a:p>
        </p:txBody>
      </p:sp>
      <p:sp>
        <p:nvSpPr>
          <p:cNvPr id="97375" name="AutoShape 135"/>
          <p:cNvSpPr>
            <a:spLocks noChangeArrowheads="1"/>
          </p:cNvSpPr>
          <p:nvPr>
            <p:custDataLst>
              <p:tags r:id="rId91"/>
            </p:custDataLst>
          </p:nvPr>
        </p:nvSpPr>
        <p:spPr bwMode="auto">
          <a:xfrm>
            <a:off x="4978400" y="2662238"/>
            <a:ext cx="414338" cy="241300"/>
          </a:xfrm>
          <a:prstGeom prst="cube">
            <a:avLst>
              <a:gd name="adj" fmla="val 25000"/>
            </a:avLst>
          </a:prstGeom>
          <a:solidFill>
            <a:srgbClr val="FF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de-DE" b="1"/>
          </a:p>
        </p:txBody>
      </p:sp>
      <p:sp>
        <p:nvSpPr>
          <p:cNvPr id="97376" name="AutoShape 136"/>
          <p:cNvSpPr>
            <a:spLocks noChangeArrowheads="1"/>
          </p:cNvSpPr>
          <p:nvPr>
            <p:custDataLst>
              <p:tags r:id="rId92"/>
            </p:custDataLst>
          </p:nvPr>
        </p:nvSpPr>
        <p:spPr bwMode="auto">
          <a:xfrm>
            <a:off x="5321300" y="2460625"/>
            <a:ext cx="414338" cy="444500"/>
          </a:xfrm>
          <a:prstGeom prst="cube">
            <a:avLst>
              <a:gd name="adj" fmla="val 25000"/>
            </a:avLst>
          </a:prstGeom>
          <a:solidFill>
            <a:srgbClr val="FF7C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7" name="AutoShape 137"/>
          <p:cNvSpPr>
            <a:spLocks noChangeArrowheads="1"/>
          </p:cNvSpPr>
          <p:nvPr>
            <p:custDataLst>
              <p:tags r:id="rId93"/>
            </p:custDataLst>
          </p:nvPr>
        </p:nvSpPr>
        <p:spPr bwMode="auto">
          <a:xfrm>
            <a:off x="5632450" y="2276475"/>
            <a:ext cx="412750" cy="628650"/>
          </a:xfrm>
          <a:prstGeom prst="cube">
            <a:avLst>
              <a:gd name="adj" fmla="val 25000"/>
            </a:avLst>
          </a:prstGeom>
          <a:solidFill>
            <a:srgbClr val="FF5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8" name="AutoShape 138"/>
          <p:cNvSpPr>
            <a:spLocks noChangeArrowheads="1"/>
          </p:cNvSpPr>
          <p:nvPr>
            <p:custDataLst>
              <p:tags r:id="rId94"/>
            </p:custDataLst>
          </p:nvPr>
        </p:nvSpPr>
        <p:spPr bwMode="auto">
          <a:xfrm>
            <a:off x="5942013" y="2085975"/>
            <a:ext cx="412750" cy="814388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379" name="Text Box 139"/>
          <p:cNvSpPr txBox="1">
            <a:spLocks noChangeArrowheads="1"/>
          </p:cNvSpPr>
          <p:nvPr>
            <p:custDataLst>
              <p:tags r:id="rId95"/>
            </p:custDataLst>
          </p:nvPr>
        </p:nvSpPr>
        <p:spPr bwMode="auto">
          <a:xfrm>
            <a:off x="4968875" y="2305050"/>
            <a:ext cx="3127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/>
              <a:t>1</a:t>
            </a:r>
          </a:p>
        </p:txBody>
      </p:sp>
      <p:sp>
        <p:nvSpPr>
          <p:cNvPr id="97380" name="Text Box 140"/>
          <p:cNvSpPr txBox="1">
            <a:spLocks noChangeArrowheads="1"/>
          </p:cNvSpPr>
          <p:nvPr>
            <p:custDataLst>
              <p:tags r:id="rId96"/>
            </p:custDataLst>
          </p:nvPr>
        </p:nvSpPr>
        <p:spPr bwMode="auto">
          <a:xfrm>
            <a:off x="5299075" y="21256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/>
              <a:t>2</a:t>
            </a:r>
          </a:p>
        </p:txBody>
      </p:sp>
      <p:sp>
        <p:nvSpPr>
          <p:cNvPr id="97381" name="Text Box 141"/>
          <p:cNvSpPr txBox="1">
            <a:spLocks noChangeArrowheads="1"/>
          </p:cNvSpPr>
          <p:nvPr>
            <p:custDataLst>
              <p:tags r:id="rId97"/>
            </p:custDataLst>
          </p:nvPr>
        </p:nvSpPr>
        <p:spPr bwMode="auto">
          <a:xfrm>
            <a:off x="5605463" y="19431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/>
              <a:t>3</a:t>
            </a:r>
          </a:p>
        </p:txBody>
      </p:sp>
      <p:sp>
        <p:nvSpPr>
          <p:cNvPr id="97382" name="Text Box 142"/>
          <p:cNvSpPr txBox="1">
            <a:spLocks noChangeArrowheads="1"/>
          </p:cNvSpPr>
          <p:nvPr>
            <p:custDataLst>
              <p:tags r:id="rId98"/>
            </p:custDataLst>
          </p:nvPr>
        </p:nvSpPr>
        <p:spPr bwMode="auto">
          <a:xfrm>
            <a:off x="5916613" y="1757363"/>
            <a:ext cx="309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/>
              <a:t>4</a:t>
            </a:r>
          </a:p>
        </p:txBody>
      </p:sp>
      <p:sp>
        <p:nvSpPr>
          <p:cNvPr id="97383" name="Line 143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4978400" y="2900363"/>
            <a:ext cx="1611313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triangle" w="med" len="med"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97384" name="Text Box 144"/>
          <p:cNvSpPr txBox="1">
            <a:spLocks noChangeArrowheads="1"/>
          </p:cNvSpPr>
          <p:nvPr>
            <p:custDataLst>
              <p:tags r:id="rId100"/>
            </p:custDataLst>
          </p:nvPr>
        </p:nvSpPr>
        <p:spPr bwMode="auto">
          <a:xfrm>
            <a:off x="6042025" y="2855913"/>
            <a:ext cx="609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0000"/>
                </a:solidFill>
              </a:rPr>
              <a:t>Días</a:t>
            </a:r>
            <a:endParaRPr lang="de-DE" sz="1600" b="1">
              <a:solidFill>
                <a:srgbClr val="000000"/>
              </a:solidFill>
            </a:endParaRPr>
          </a:p>
        </p:txBody>
      </p:sp>
      <p:cxnSp>
        <p:nvCxnSpPr>
          <p:cNvPr id="97385" name="AutoShape 145"/>
          <p:cNvCxnSpPr>
            <a:cxnSpLocks noChangeShapeType="1"/>
            <a:stCxn id="97373" idx="1"/>
            <a:endCxn id="97284" idx="3"/>
          </p:cNvCxnSpPr>
          <p:nvPr/>
        </p:nvCxnSpPr>
        <p:spPr bwMode="auto">
          <a:xfrm rot="10800000" flipV="1">
            <a:off x="3049588" y="2474913"/>
            <a:ext cx="1793875" cy="3475037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3366"/>
            </a:solidFill>
            <a:miter lim="800000"/>
            <a:headEnd/>
            <a:tailEnd type="triangle" w="med" len="med"/>
          </a:ln>
        </p:spPr>
      </p:cxnSp>
      <p:cxnSp>
        <p:nvCxnSpPr>
          <p:cNvPr id="97386" name="AutoShape 146"/>
          <p:cNvCxnSpPr>
            <a:cxnSpLocks noChangeShapeType="1"/>
            <a:stCxn id="97350" idx="1"/>
            <a:endCxn id="97284" idx="3"/>
          </p:cNvCxnSpPr>
          <p:nvPr/>
        </p:nvCxnSpPr>
        <p:spPr bwMode="auto">
          <a:xfrm rot="10800000" flipV="1">
            <a:off x="3049588" y="4210050"/>
            <a:ext cx="1793875" cy="17399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3366"/>
            </a:solidFill>
            <a:miter lim="800000"/>
            <a:headEnd/>
            <a:tailEnd type="triangle" w="med" len="med"/>
          </a:ln>
        </p:spPr>
      </p:cxnSp>
      <p:cxnSp>
        <p:nvCxnSpPr>
          <p:cNvPr id="97387" name="AutoShape 147"/>
          <p:cNvCxnSpPr>
            <a:cxnSpLocks noChangeShapeType="1"/>
            <a:stCxn id="97361" idx="1"/>
            <a:endCxn id="97284" idx="3"/>
          </p:cNvCxnSpPr>
          <p:nvPr/>
        </p:nvCxnSpPr>
        <p:spPr bwMode="auto">
          <a:xfrm rot="10800000" flipV="1">
            <a:off x="3049588" y="5946775"/>
            <a:ext cx="1793875" cy="3175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3366"/>
            </a:solidFill>
            <a:miter lim="800000"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 txBox="1">
            <a:spLocks/>
          </p:cNvSpPr>
          <p:nvPr/>
        </p:nvSpPr>
        <p:spPr bwMode="auto">
          <a:xfrm>
            <a:off x="935038" y="1714500"/>
            <a:ext cx="756602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n-US" sz="2600">
                <a:solidFill>
                  <a:srgbClr val="000000"/>
                </a:solidFill>
                <a:latin typeface="Tahoma" pitchFamily="8" charset="0"/>
              </a:rPr>
              <a:t>Basá</a:t>
            </a: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ndose en estos criterios, el sistema crea un informe de recomendación que es una lista de reclamaciones propuestas.</a:t>
            </a:r>
            <a:r>
              <a:rPr lang="en-US" sz="2600">
                <a:solidFill>
                  <a:srgbClr val="333333"/>
                </a:solidFill>
                <a:latin typeface="Tahoma" pitchFamily="8" charset="0"/>
              </a:rPr>
              <a:t> 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26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Puede aceptar o rechazar estas recomendaciones.</a:t>
            </a:r>
            <a:r>
              <a:rPr lang="en-US" sz="2600">
                <a:solidFill>
                  <a:srgbClr val="333333"/>
                </a:solidFill>
                <a:latin typeface="Tahoma" pitchFamily="8" charset="0"/>
              </a:rPr>
              <a:t> 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n-US" sz="2600">
              <a:solidFill>
                <a:srgbClr val="333333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Puede grabar las recomendaciones y continuar en una fecha posterior o bien imprimir las reclamaciones.</a:t>
            </a:r>
            <a:r>
              <a:rPr lang="en-US" sz="3000">
                <a:solidFill>
                  <a:srgbClr val="333333"/>
                </a:solidFill>
                <a:latin typeface="Tahoma" pitchFamily="8" charset="0"/>
              </a:rPr>
              <a:t> 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endParaRPr lang="en-US" altLang="ja-JP" sz="2500">
              <a:solidFill>
                <a:srgbClr val="000000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99331" name="Line 3"/>
          <p:cNvSpPr>
            <a:spLocks noChangeShapeType="1"/>
          </p:cNvSpPr>
          <p:nvPr/>
        </p:nvSpPr>
        <p:spPr bwMode="auto">
          <a:xfrm>
            <a:off x="928688" y="1500188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785813" y="904875"/>
            <a:ext cx="7038975" cy="381000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Asistente de reclamación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 txBox="1">
            <a:spLocks/>
          </p:cNvSpPr>
          <p:nvPr/>
        </p:nvSpPr>
        <p:spPr bwMode="auto">
          <a:xfrm>
            <a:off x="857250" y="1928813"/>
            <a:ext cx="75660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Al optar por imprimir las reclamaciones, el sistema imprime las cartas y, al mismo tiempo, almacena el nivel de reclamación y la fecha de la ejecución de la reclamación en la factura de clientes.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6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n-US" sz="2600">
                <a:solidFill>
                  <a:srgbClr val="000000"/>
                </a:solidFill>
                <a:latin typeface="Tahoma" pitchFamily="8" charset="0"/>
              </a:rPr>
              <a:t>Tambié</a:t>
            </a: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n almacena el nivel de reclamación más elevado de las facturas en el registro maestro de cliente.</a:t>
            </a:r>
            <a:endParaRPr lang="en-US" sz="2600">
              <a:solidFill>
                <a:srgbClr val="333333"/>
              </a:solidFill>
              <a:latin typeface="Tahoma" pitchFamily="8" charset="0"/>
            </a:endParaRP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None/>
            </a:pPr>
            <a:endParaRPr lang="en-US" altLang="ja-JP" sz="2500">
              <a:solidFill>
                <a:srgbClr val="000000"/>
              </a:solidFill>
              <a:latin typeface="Tahoma" pitchFamily="8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101379" name="Line 3"/>
          <p:cNvSpPr>
            <a:spLocks noChangeShapeType="1"/>
          </p:cNvSpPr>
          <p:nvPr/>
        </p:nvSpPr>
        <p:spPr bwMode="auto">
          <a:xfrm>
            <a:off x="857250" y="1557338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714375" y="808038"/>
            <a:ext cx="7038975" cy="381000"/>
          </a:xfrm>
        </p:spPr>
        <p:txBody>
          <a:bodyPr lIns="180000" tIns="0" rIns="0" bIns="0"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Asistente de reclamación</a:t>
            </a:r>
            <a:endParaRPr lang="en-US" sz="4300">
              <a:effectLst>
                <a:outerShdw blurRad="38100" dist="38100" dir="2700000" algn="tl">
                  <a:srgbClr val="DDDDDD"/>
                </a:outerShdw>
              </a:effectLst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171575" y="481013"/>
            <a:ext cx="7758113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Condiciones de Pago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1285875"/>
            <a:ext cx="6192837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1403350" y="1143000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476375" y="5429250"/>
            <a:ext cx="69834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Son los días de aplazamiento desde la fecha de la factura hasta la fecha de cobro ó pago. </a:t>
            </a:r>
          </a:p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Previamente se ha acordado con el cliente o proveedor.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000125" y="928688"/>
            <a:ext cx="7313613" cy="5889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EFECTOS IMPAGADOS</a:t>
            </a:r>
          </a:p>
        </p:txBody>
      </p:sp>
      <p:sp>
        <p:nvSpPr>
          <p:cNvPr id="103427" name="Rectangle 3"/>
          <p:cNvSpPr txBox="1">
            <a:spLocks/>
          </p:cNvSpPr>
          <p:nvPr/>
        </p:nvSpPr>
        <p:spPr bwMode="auto">
          <a:xfrm>
            <a:off x="1143000" y="1857375"/>
            <a:ext cx="731361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Los efectos se descuentan en una entidad financiera. (nos adelantan el dinero)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6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Llegado el vencimiento del efecto, el cliente no atiende el efecto y se produce el impagado.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endParaRPr lang="es-ES" sz="2600">
              <a:solidFill>
                <a:srgbClr val="000000"/>
              </a:solidFill>
              <a:latin typeface="Tahoma" pitchFamily="8" charset="0"/>
            </a:endParaRP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La entidad financiera carga el importe del efecto y los gastos originados en nuestra cuenta bancaria.</a:t>
            </a:r>
          </a:p>
          <a:p>
            <a:pPr marL="742950" lvl="1" indent="-285750" defTabSz="-13873163">
              <a:spcBef>
                <a:spcPct val="20000"/>
              </a:spcBef>
              <a:buClr>
                <a:schemeClr val="accent1"/>
              </a:buClr>
              <a:buFont typeface="Verdana" pitchFamily="8" charset="0"/>
              <a:buNone/>
            </a:pPr>
            <a:endParaRPr lang="es-ES" sz="2200">
              <a:solidFill>
                <a:srgbClr val="333333"/>
              </a:solidFill>
              <a:latin typeface="Tahoma" pitchFamily="8" charset="0"/>
            </a:endParaRPr>
          </a:p>
        </p:txBody>
      </p:sp>
      <p:sp>
        <p:nvSpPr>
          <p:cNvPr id="103428" name="Line 4"/>
          <p:cNvSpPr>
            <a:spLocks noChangeShapeType="1"/>
          </p:cNvSpPr>
          <p:nvPr/>
        </p:nvSpPr>
        <p:spPr bwMode="auto">
          <a:xfrm>
            <a:off x="1143000" y="1643063"/>
            <a:ext cx="7129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928688" y="500063"/>
            <a:ext cx="7786687" cy="12017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0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  EFECTOS IMPAGADOS: Renegociación</a:t>
            </a:r>
          </a:p>
        </p:txBody>
      </p:sp>
      <p:sp>
        <p:nvSpPr>
          <p:cNvPr id="105475" name="Rectangle 3"/>
          <p:cNvSpPr txBox="1">
            <a:spLocks/>
          </p:cNvSpPr>
          <p:nvPr/>
        </p:nvSpPr>
        <p:spPr bwMode="auto">
          <a:xfrm>
            <a:off x="1214438" y="1963738"/>
            <a:ext cx="73136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Gestión telefónica con el cliente para renegociar el efecto impagado.</a:t>
            </a:r>
          </a:p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>
                <a:solidFill>
                  <a:srgbClr val="000000"/>
                </a:solidFill>
                <a:latin typeface="Tahoma" pitchFamily="8" charset="0"/>
              </a:rPr>
              <a:t>El acuerdo obtenido puede traducirse en: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000">
                <a:solidFill>
                  <a:srgbClr val="000000"/>
                </a:solidFill>
                <a:latin typeface="Tahoma" pitchFamily="8" charset="0"/>
              </a:rPr>
              <a:t>El envío por parte del cliente de un cheque por el importe del efecto más los gastos originados. (se recupera todo)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000">
                <a:solidFill>
                  <a:srgbClr val="000000"/>
                </a:solidFill>
                <a:latin typeface="Tahoma" pitchFamily="8" charset="0"/>
              </a:rPr>
              <a:t>El envío por parte del cliente de un cheque por el importe del efecto. (no se recuperan los gastos del impagado) 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000">
                <a:solidFill>
                  <a:srgbClr val="000000"/>
                </a:solidFill>
                <a:latin typeface="Tahoma" pitchFamily="8" charset="0"/>
              </a:rPr>
              <a:t>El libramiento de un nuevo efecto que incorpora un plazo de tiempo adicional en el vencimiento. El efecto renegociado suele incluir los gastos habidos por el impagado y cierta suma representativa de los intereses que cargamos al cliente por el aplazamiento convenido.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None/>
            </a:pPr>
            <a:endParaRPr lang="es-ES" sz="2000">
              <a:solidFill>
                <a:srgbClr val="000000"/>
              </a:solidFill>
              <a:latin typeface="Tahoma" pitchFamily="8" charset="0"/>
            </a:endParaRPr>
          </a:p>
        </p:txBody>
      </p:sp>
      <p:sp>
        <p:nvSpPr>
          <p:cNvPr id="105476" name="Line 4"/>
          <p:cNvSpPr>
            <a:spLocks noChangeShapeType="1"/>
          </p:cNvSpPr>
          <p:nvPr/>
        </p:nvSpPr>
        <p:spPr bwMode="auto">
          <a:xfrm>
            <a:off x="1331913" y="1844675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785813" y="642938"/>
            <a:ext cx="7313612" cy="9874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   EFECTOS IMPAGADOS: Definitivo</a:t>
            </a:r>
          </a:p>
        </p:txBody>
      </p:sp>
      <p:sp>
        <p:nvSpPr>
          <p:cNvPr id="107523" name="Rectangle 3"/>
          <p:cNvSpPr txBox="1">
            <a:spLocks/>
          </p:cNvSpPr>
          <p:nvPr/>
        </p:nvSpPr>
        <p:spPr bwMode="auto">
          <a:xfrm>
            <a:off x="1214438" y="1928813"/>
            <a:ext cx="73136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9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000000"/>
                </a:solidFill>
                <a:latin typeface="Tahoma" pitchFamily="8" charset="0"/>
              </a:rPr>
              <a:t>Si el acuerdo no llega a un buen fin: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El impago del efecto es definitivo, sin posibilidad de recuperación del importe.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Recuperar la mercancía vendida.</a:t>
            </a:r>
          </a:p>
          <a:p>
            <a:pPr marL="742950" lvl="1" indent="-285750" defTabSz="-13873163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Verdana" pitchFamily="8" charset="0"/>
              <a:buChar char="◦"/>
            </a:pPr>
            <a:r>
              <a:rPr lang="es-ES" sz="2600">
                <a:solidFill>
                  <a:srgbClr val="000000"/>
                </a:solidFill>
                <a:latin typeface="Tahoma" pitchFamily="8" charset="0"/>
              </a:rPr>
              <a:t>Si la venta estaba asegurada con una compañía (por ejemplo: Crédito y Caución), deberemos crear un expediente con dicha compañía para cobrar el % que tengamos acordado para estos casos. (suele ser el 80% del importe del efecto impagado)</a:t>
            </a:r>
          </a:p>
        </p:txBody>
      </p:sp>
      <p:sp>
        <p:nvSpPr>
          <p:cNvPr id="107524" name="Line 4"/>
          <p:cNvSpPr>
            <a:spLocks noChangeShapeType="1"/>
          </p:cNvSpPr>
          <p:nvPr/>
        </p:nvSpPr>
        <p:spPr bwMode="auto">
          <a:xfrm>
            <a:off x="1214438" y="1785938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571500" y="71438"/>
            <a:ext cx="8243888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CIRCUITO CARTERA DE PAGOS (PROCESO DE GENERACIÓN E INFORMES)</a:t>
            </a:r>
          </a:p>
        </p:txBody>
      </p:sp>
      <p:grpSp>
        <p:nvGrpSpPr>
          <p:cNvPr id="109571" name="Group 4"/>
          <p:cNvGrpSpPr>
            <a:grpSpLocks noChangeAspect="1"/>
          </p:cNvGrpSpPr>
          <p:nvPr/>
        </p:nvGrpSpPr>
        <p:grpSpPr bwMode="auto">
          <a:xfrm>
            <a:off x="-762000" y="1385888"/>
            <a:ext cx="10363200" cy="5472112"/>
            <a:chOff x="1418" y="2061"/>
            <a:chExt cx="13860" cy="8280"/>
          </a:xfrm>
        </p:grpSpPr>
        <p:sp>
          <p:nvSpPr>
            <p:cNvPr id="109574" name="AutoShape 42"/>
            <p:cNvSpPr>
              <a:spLocks noChangeAspect="1" noChangeArrowheads="1" noTextEdit="1"/>
            </p:cNvSpPr>
            <p:nvPr/>
          </p:nvSpPr>
          <p:spPr bwMode="auto">
            <a:xfrm>
              <a:off x="1418" y="2061"/>
              <a:ext cx="13860" cy="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75" name="Rectangle 41"/>
            <p:cNvSpPr>
              <a:spLocks noChangeArrowheads="1"/>
            </p:cNvSpPr>
            <p:nvPr/>
          </p:nvSpPr>
          <p:spPr bwMode="auto">
            <a:xfrm>
              <a:off x="8870" y="4521"/>
              <a:ext cx="1980" cy="108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Proceso manual (proveedor a proveedor)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-Proceso automático (generación masiva)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76" name="Line 40"/>
            <p:cNvSpPr>
              <a:spLocks noChangeShapeType="1"/>
            </p:cNvSpPr>
            <p:nvPr/>
          </p:nvSpPr>
          <p:spPr bwMode="auto">
            <a:xfrm>
              <a:off x="5342" y="35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77" name="Line 39"/>
            <p:cNvSpPr>
              <a:spLocks noChangeShapeType="1"/>
            </p:cNvSpPr>
            <p:nvPr/>
          </p:nvSpPr>
          <p:spPr bwMode="auto">
            <a:xfrm>
              <a:off x="8401" y="35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78" name="Rectangle 38"/>
            <p:cNvSpPr>
              <a:spLocks noChangeArrowheads="1"/>
            </p:cNvSpPr>
            <p:nvPr/>
          </p:nvSpPr>
          <p:spPr bwMode="auto">
            <a:xfrm>
              <a:off x="8150" y="794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Informes de Situación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79" name="AutoShape 37"/>
            <p:cNvSpPr>
              <a:spLocks noChangeArrowheads="1"/>
            </p:cNvSpPr>
            <p:nvPr/>
          </p:nvSpPr>
          <p:spPr bwMode="auto">
            <a:xfrm>
              <a:off x="8510" y="614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Cartera de Pagos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0" name="Line 36"/>
            <p:cNvSpPr>
              <a:spLocks noChangeShapeType="1"/>
            </p:cNvSpPr>
            <p:nvPr/>
          </p:nvSpPr>
          <p:spPr bwMode="auto">
            <a:xfrm>
              <a:off x="9050" y="74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81" name="Line 35"/>
            <p:cNvSpPr>
              <a:spLocks noChangeShapeType="1"/>
            </p:cNvSpPr>
            <p:nvPr/>
          </p:nvSpPr>
          <p:spPr bwMode="auto">
            <a:xfrm flipH="1">
              <a:off x="9590" y="6860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82" name="Rectangle 34"/>
            <p:cNvSpPr>
              <a:spLocks noChangeArrowheads="1"/>
            </p:cNvSpPr>
            <p:nvPr/>
          </p:nvSpPr>
          <p:spPr bwMode="auto">
            <a:xfrm>
              <a:off x="10310" y="650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Mantenimiento   cartera de pagos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3" name="AutoShape 33"/>
            <p:cNvSpPr>
              <a:spLocks noChangeArrowheads="1"/>
            </p:cNvSpPr>
            <p:nvPr/>
          </p:nvSpPr>
          <p:spPr bwMode="auto">
            <a:xfrm>
              <a:off x="5630" y="61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Historial Cartera de Pagos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4" name="Line 32"/>
            <p:cNvSpPr>
              <a:spLocks noChangeShapeType="1"/>
            </p:cNvSpPr>
            <p:nvPr/>
          </p:nvSpPr>
          <p:spPr bwMode="auto">
            <a:xfrm>
              <a:off x="7609" y="404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85" name="Rectangle 31"/>
            <p:cNvSpPr>
              <a:spLocks noChangeArrowheads="1"/>
            </p:cNvSpPr>
            <p:nvPr/>
          </p:nvSpPr>
          <p:spPr bwMode="auto">
            <a:xfrm>
              <a:off x="6710" y="458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Proceso Generación de Cartera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6" name="Rectangle 30"/>
            <p:cNvSpPr>
              <a:spLocks noChangeArrowheads="1"/>
            </p:cNvSpPr>
            <p:nvPr/>
          </p:nvSpPr>
          <p:spPr bwMode="auto">
            <a:xfrm>
              <a:off x="10310" y="7401"/>
              <a:ext cx="1980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Modificar datos (Vto., cuenta Bco. prevista).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Añadir manualmente.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Eliminar.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7" name="Rectangle 29"/>
            <p:cNvSpPr>
              <a:spLocks noChangeArrowheads="1"/>
            </p:cNvSpPr>
            <p:nvPr/>
          </p:nvSpPr>
          <p:spPr bwMode="auto">
            <a:xfrm>
              <a:off x="9590" y="5841"/>
              <a:ext cx="1260" cy="3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Status = ‘G’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88" name="Line 28"/>
            <p:cNvSpPr>
              <a:spLocks noChangeShapeType="1"/>
            </p:cNvSpPr>
            <p:nvPr/>
          </p:nvSpPr>
          <p:spPr bwMode="auto">
            <a:xfrm>
              <a:off x="9050" y="866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89" name="Line 27"/>
            <p:cNvSpPr>
              <a:spLocks noChangeShapeType="1"/>
            </p:cNvSpPr>
            <p:nvPr/>
          </p:nvSpPr>
          <p:spPr bwMode="auto">
            <a:xfrm>
              <a:off x="9050" y="8661"/>
              <a:ext cx="14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90" name="Line 26"/>
            <p:cNvSpPr>
              <a:spLocks noChangeShapeType="1"/>
            </p:cNvSpPr>
            <p:nvPr/>
          </p:nvSpPr>
          <p:spPr bwMode="auto">
            <a:xfrm flipH="1">
              <a:off x="7430" y="8661"/>
              <a:ext cx="16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91" name="Line 25"/>
            <p:cNvSpPr>
              <a:spLocks noChangeShapeType="1"/>
            </p:cNvSpPr>
            <p:nvPr/>
          </p:nvSpPr>
          <p:spPr bwMode="auto">
            <a:xfrm>
              <a:off x="7610" y="5301"/>
              <a:ext cx="126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92" name="Line 24"/>
            <p:cNvSpPr>
              <a:spLocks noChangeShapeType="1"/>
            </p:cNvSpPr>
            <p:nvPr/>
          </p:nvSpPr>
          <p:spPr bwMode="auto">
            <a:xfrm flipH="1">
              <a:off x="6350" y="5301"/>
              <a:ext cx="126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93" name="Rectangle 23"/>
            <p:cNvSpPr>
              <a:spLocks noChangeArrowheads="1"/>
            </p:cNvSpPr>
            <p:nvPr/>
          </p:nvSpPr>
          <p:spPr bwMode="auto">
            <a:xfrm>
              <a:off x="3470" y="6321"/>
              <a:ext cx="1980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Disponer de una trazabilidad de los diferentes status por los que pasa un pago.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94" name="AutoShape 22"/>
            <p:cNvSpPr>
              <a:spLocks noChangeArrowheads="1"/>
            </p:cNvSpPr>
            <p:nvPr/>
          </p:nvSpPr>
          <p:spPr bwMode="auto">
            <a:xfrm>
              <a:off x="6710" y="920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Proveedor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95" name="AutoShape 21"/>
            <p:cNvSpPr>
              <a:spLocks noChangeArrowheads="1"/>
            </p:cNvSpPr>
            <p:nvPr/>
          </p:nvSpPr>
          <p:spPr bwMode="auto">
            <a:xfrm>
              <a:off x="8330" y="920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fecha Vencimiento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96" name="AutoShape 20"/>
            <p:cNvSpPr>
              <a:spLocks noChangeArrowheads="1"/>
            </p:cNvSpPr>
            <p:nvPr/>
          </p:nvSpPr>
          <p:spPr bwMode="auto">
            <a:xfrm>
              <a:off x="9950" y="920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Cta, Bco. prevista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97" name="AutoShape 19"/>
            <p:cNvSpPr>
              <a:spLocks noChangeArrowheads="1"/>
            </p:cNvSpPr>
            <p:nvPr/>
          </p:nvSpPr>
          <p:spPr bwMode="auto">
            <a:xfrm>
              <a:off x="12830" y="6322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proveedor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598" name="Line 18"/>
            <p:cNvSpPr>
              <a:spLocks noChangeShapeType="1"/>
            </p:cNvSpPr>
            <p:nvPr/>
          </p:nvSpPr>
          <p:spPr bwMode="auto">
            <a:xfrm flipH="1">
              <a:off x="12110" y="686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99" name="AutoShape 17"/>
            <p:cNvSpPr>
              <a:spLocks noChangeArrowheads="1"/>
            </p:cNvSpPr>
            <p:nvPr/>
          </p:nvSpPr>
          <p:spPr bwMode="auto">
            <a:xfrm>
              <a:off x="4730" y="2184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Facturas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Compras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0" name="AutoShape 16"/>
            <p:cNvSpPr>
              <a:spLocks noChangeArrowheads="1"/>
            </p:cNvSpPr>
            <p:nvPr/>
          </p:nvSpPr>
          <p:spPr bwMode="auto">
            <a:xfrm>
              <a:off x="6242" y="22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Maestro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Vías de Pago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1" name="AutoShape 15"/>
            <p:cNvSpPr>
              <a:spLocks noChangeArrowheads="1"/>
            </p:cNvSpPr>
            <p:nvPr/>
          </p:nvSpPr>
          <p:spPr bwMode="auto">
            <a:xfrm>
              <a:off x="7790" y="22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Condiciones de Pago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2" name="AutoShape 14"/>
            <p:cNvSpPr>
              <a:spLocks noChangeArrowheads="1"/>
            </p:cNvSpPr>
            <p:nvPr/>
          </p:nvSpPr>
          <p:spPr bwMode="auto">
            <a:xfrm>
              <a:off x="9302" y="2183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Maestro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Proveed.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3" name="Line 13"/>
            <p:cNvSpPr>
              <a:spLocks noChangeShapeType="1"/>
            </p:cNvSpPr>
            <p:nvPr/>
          </p:nvSpPr>
          <p:spPr bwMode="auto">
            <a:xfrm>
              <a:off x="5342" y="4041"/>
              <a:ext cx="45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04" name="Line 12"/>
            <p:cNvSpPr>
              <a:spLocks noChangeShapeType="1"/>
            </p:cNvSpPr>
            <p:nvPr/>
          </p:nvSpPr>
          <p:spPr bwMode="auto">
            <a:xfrm>
              <a:off x="6782" y="35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05" name="Line 11"/>
            <p:cNvSpPr>
              <a:spLocks noChangeShapeType="1"/>
            </p:cNvSpPr>
            <p:nvPr/>
          </p:nvSpPr>
          <p:spPr bwMode="auto">
            <a:xfrm>
              <a:off x="9841" y="35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06" name="AutoShape 10"/>
            <p:cNvSpPr>
              <a:spLocks noChangeArrowheads="1"/>
            </p:cNvSpPr>
            <p:nvPr/>
          </p:nvSpPr>
          <p:spPr bwMode="auto">
            <a:xfrm>
              <a:off x="4550" y="4401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7" name="Line 9"/>
            <p:cNvSpPr>
              <a:spLocks noChangeShapeType="1"/>
            </p:cNvSpPr>
            <p:nvPr/>
          </p:nvSpPr>
          <p:spPr bwMode="auto">
            <a:xfrm>
              <a:off x="5990" y="494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08" name="AutoShape 8"/>
            <p:cNvSpPr>
              <a:spLocks noChangeArrowheads="1"/>
            </p:cNvSpPr>
            <p:nvPr/>
          </p:nvSpPr>
          <p:spPr bwMode="auto">
            <a:xfrm>
              <a:off x="7070" y="620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Asiento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Contable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09" name="Line 7"/>
            <p:cNvSpPr>
              <a:spLocks noChangeShapeType="1"/>
            </p:cNvSpPr>
            <p:nvPr/>
          </p:nvSpPr>
          <p:spPr bwMode="auto">
            <a:xfrm>
              <a:off x="7610" y="5301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10" name="AutoShape 6"/>
            <p:cNvSpPr>
              <a:spLocks noChangeArrowheads="1"/>
            </p:cNvSpPr>
            <p:nvPr/>
          </p:nvSpPr>
          <p:spPr bwMode="auto">
            <a:xfrm>
              <a:off x="5990" y="7822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09611" name="Line 5"/>
            <p:cNvSpPr>
              <a:spLocks noChangeShapeType="1"/>
            </p:cNvSpPr>
            <p:nvPr/>
          </p:nvSpPr>
          <p:spPr bwMode="auto">
            <a:xfrm>
              <a:off x="7430" y="836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09572" name="Rectangle 64"/>
          <p:cNvSpPr>
            <a:spLocks noChangeArrowheads="1"/>
          </p:cNvSpPr>
          <p:nvPr/>
        </p:nvSpPr>
        <p:spPr bwMode="auto">
          <a:xfrm>
            <a:off x="0" y="6392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109573" name="Line 65"/>
          <p:cNvSpPr>
            <a:spLocks noChangeShapeType="1"/>
          </p:cNvSpPr>
          <p:nvPr/>
        </p:nvSpPr>
        <p:spPr bwMode="auto">
          <a:xfrm>
            <a:off x="642938" y="12144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7"/>
          <p:cNvSpPr>
            <a:spLocks noChangeArrowheads="1"/>
          </p:cNvSpPr>
          <p:nvPr/>
        </p:nvSpPr>
        <p:spPr bwMode="auto">
          <a:xfrm>
            <a:off x="-169863" y="142875"/>
            <a:ext cx="976471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CIRCUITO CARTERA DE PAGOS </a:t>
            </a:r>
          </a:p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(PROCESO PAGOS A PROVEEDORES)</a:t>
            </a:r>
          </a:p>
        </p:txBody>
      </p:sp>
      <p:sp>
        <p:nvSpPr>
          <p:cNvPr id="111619" name="Rectangle 41"/>
          <p:cNvSpPr>
            <a:spLocks noChangeArrowheads="1"/>
          </p:cNvSpPr>
          <p:nvPr/>
        </p:nvSpPr>
        <p:spPr bwMode="auto">
          <a:xfrm>
            <a:off x="-957263" y="6162675"/>
            <a:ext cx="10925176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111620" name="Line 42"/>
          <p:cNvSpPr>
            <a:spLocks noChangeShapeType="1"/>
          </p:cNvSpPr>
          <p:nvPr/>
        </p:nvSpPr>
        <p:spPr bwMode="auto">
          <a:xfrm>
            <a:off x="-84138" y="1357313"/>
            <a:ext cx="9120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11621" name="Group 64"/>
          <p:cNvGrpSpPr>
            <a:grpSpLocks noChangeAspect="1"/>
          </p:cNvGrpSpPr>
          <p:nvPr/>
        </p:nvGrpSpPr>
        <p:grpSpPr bwMode="auto">
          <a:xfrm>
            <a:off x="-2438400" y="1066800"/>
            <a:ext cx="12877800" cy="6324600"/>
            <a:chOff x="1418" y="2061"/>
            <a:chExt cx="14110" cy="8280"/>
          </a:xfrm>
        </p:grpSpPr>
        <p:sp>
          <p:nvSpPr>
            <p:cNvPr id="111623" name="AutoShape 86"/>
            <p:cNvSpPr>
              <a:spLocks noChangeAspect="1" noChangeArrowheads="1" noTextEdit="1"/>
            </p:cNvSpPr>
            <p:nvPr/>
          </p:nvSpPr>
          <p:spPr bwMode="auto">
            <a:xfrm>
              <a:off x="1418" y="2061"/>
              <a:ext cx="14110" cy="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24" name="AutoShape 85"/>
            <p:cNvSpPr>
              <a:spLocks noChangeArrowheads="1"/>
            </p:cNvSpPr>
            <p:nvPr/>
          </p:nvSpPr>
          <p:spPr bwMode="auto">
            <a:xfrm>
              <a:off x="5090" y="674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Historial Cartera de Pagos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25" name="Rectangle 84"/>
            <p:cNvSpPr>
              <a:spLocks noChangeArrowheads="1"/>
            </p:cNvSpPr>
            <p:nvPr/>
          </p:nvSpPr>
          <p:spPr bwMode="auto">
            <a:xfrm>
              <a:off x="4370" y="8181"/>
              <a:ext cx="1980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Disponer de una trazabilidad de los diferentes status por los que pasa un pago.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26" name="AutoShape 83"/>
            <p:cNvSpPr>
              <a:spLocks noChangeArrowheads="1"/>
            </p:cNvSpPr>
            <p:nvPr/>
          </p:nvSpPr>
          <p:spPr bwMode="auto">
            <a:xfrm>
              <a:off x="9590" y="692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Emisión de Cheques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27" name="AutoShape 82"/>
            <p:cNvSpPr>
              <a:spLocks noChangeArrowheads="1"/>
            </p:cNvSpPr>
            <p:nvPr/>
          </p:nvSpPr>
          <p:spPr bwMode="auto">
            <a:xfrm>
              <a:off x="6530" y="67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Norma-34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28" name="AutoShape 81"/>
            <p:cNvSpPr>
              <a:spLocks noChangeArrowheads="1"/>
            </p:cNvSpPr>
            <p:nvPr/>
          </p:nvSpPr>
          <p:spPr bwMode="auto">
            <a:xfrm>
              <a:off x="7970" y="692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Emisión de pagarés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29" name="Rectangle 80"/>
            <p:cNvSpPr>
              <a:spLocks noChangeArrowheads="1"/>
            </p:cNvSpPr>
            <p:nvPr/>
          </p:nvSpPr>
          <p:spPr bwMode="auto">
            <a:xfrm>
              <a:off x="6710" y="8181"/>
              <a:ext cx="1980" cy="72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Ordenes de transferencias para pagos en fichero txt.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0" name="Line 79"/>
            <p:cNvSpPr>
              <a:spLocks noChangeShapeType="1"/>
            </p:cNvSpPr>
            <p:nvPr/>
          </p:nvSpPr>
          <p:spPr bwMode="auto">
            <a:xfrm>
              <a:off x="8690" y="44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31" name="AutoShape 78"/>
            <p:cNvSpPr>
              <a:spLocks noChangeArrowheads="1"/>
            </p:cNvSpPr>
            <p:nvPr/>
          </p:nvSpPr>
          <p:spPr bwMode="auto">
            <a:xfrm>
              <a:off x="7970" y="3501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2" name="Rectangle 77"/>
            <p:cNvSpPr>
              <a:spLocks noChangeArrowheads="1"/>
            </p:cNvSpPr>
            <p:nvPr/>
          </p:nvSpPr>
          <p:spPr bwMode="auto">
            <a:xfrm>
              <a:off x="7790" y="494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Proceso de Pagos a Proveedores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3" name="Rectangle 76"/>
            <p:cNvSpPr>
              <a:spLocks noChangeArrowheads="1"/>
            </p:cNvSpPr>
            <p:nvPr/>
          </p:nvSpPr>
          <p:spPr bwMode="auto">
            <a:xfrm>
              <a:off x="5630" y="4041"/>
              <a:ext cx="1260" cy="3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Status = ‘P’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4" name="AutoShape 75"/>
            <p:cNvSpPr>
              <a:spLocks noChangeArrowheads="1"/>
            </p:cNvSpPr>
            <p:nvPr/>
          </p:nvSpPr>
          <p:spPr bwMode="auto">
            <a:xfrm>
              <a:off x="10670" y="458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Asiento contable de pago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5" name="Line 74"/>
            <p:cNvSpPr>
              <a:spLocks noChangeShapeType="1"/>
            </p:cNvSpPr>
            <p:nvPr/>
          </p:nvSpPr>
          <p:spPr bwMode="auto">
            <a:xfrm flipH="1">
              <a:off x="7250" y="5661"/>
              <a:ext cx="144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36" name="Line 73"/>
            <p:cNvSpPr>
              <a:spLocks noChangeShapeType="1"/>
            </p:cNvSpPr>
            <p:nvPr/>
          </p:nvSpPr>
          <p:spPr bwMode="auto">
            <a:xfrm>
              <a:off x="8690" y="5661"/>
              <a:ext cx="144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37" name="AutoShape 72"/>
            <p:cNvSpPr>
              <a:spLocks noChangeArrowheads="1"/>
            </p:cNvSpPr>
            <p:nvPr/>
          </p:nvSpPr>
          <p:spPr bwMode="auto">
            <a:xfrm>
              <a:off x="5630" y="458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Cartera de Pagos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8" name="Rectangle 71"/>
            <p:cNvSpPr>
              <a:spLocks noChangeArrowheads="1"/>
            </p:cNvSpPr>
            <p:nvPr/>
          </p:nvSpPr>
          <p:spPr bwMode="auto">
            <a:xfrm>
              <a:off x="9950" y="2601"/>
              <a:ext cx="1980" cy="162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Banco nuestro para pago.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Hasta vto. a pagar.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Fecha contable.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Seleccionar medio de pago (Cheque, Pagaré, Norma-34).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39" name="Line 70"/>
            <p:cNvSpPr>
              <a:spLocks noChangeShapeType="1"/>
            </p:cNvSpPr>
            <p:nvPr/>
          </p:nvSpPr>
          <p:spPr bwMode="auto">
            <a:xfrm>
              <a:off x="6710" y="5301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40" name="Line 69"/>
            <p:cNvSpPr>
              <a:spLocks noChangeShapeType="1"/>
            </p:cNvSpPr>
            <p:nvPr/>
          </p:nvSpPr>
          <p:spPr bwMode="auto">
            <a:xfrm>
              <a:off x="9590" y="5301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41" name="AutoShape 68"/>
            <p:cNvSpPr>
              <a:spLocks noChangeArrowheads="1"/>
            </p:cNvSpPr>
            <p:nvPr/>
          </p:nvSpPr>
          <p:spPr bwMode="auto">
            <a:xfrm>
              <a:off x="11210" y="6880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Emisión cartas a</a:t>
              </a:r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proveedores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1642" name="Line 67"/>
            <p:cNvSpPr>
              <a:spLocks noChangeShapeType="1"/>
            </p:cNvSpPr>
            <p:nvPr/>
          </p:nvSpPr>
          <p:spPr bwMode="auto">
            <a:xfrm>
              <a:off x="8690" y="5661"/>
              <a:ext cx="306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43" name="Line 66"/>
            <p:cNvSpPr>
              <a:spLocks noChangeShapeType="1"/>
            </p:cNvSpPr>
            <p:nvPr/>
          </p:nvSpPr>
          <p:spPr bwMode="auto">
            <a:xfrm>
              <a:off x="8690" y="5661"/>
              <a:ext cx="1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644" name="Line 65"/>
            <p:cNvSpPr>
              <a:spLocks noChangeShapeType="1"/>
            </p:cNvSpPr>
            <p:nvPr/>
          </p:nvSpPr>
          <p:spPr bwMode="auto">
            <a:xfrm flipH="1">
              <a:off x="5630" y="5661"/>
              <a:ext cx="306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1622" name="Rectangle 101"/>
          <p:cNvSpPr>
            <a:spLocks noChangeArrowheads="1"/>
          </p:cNvSpPr>
          <p:nvPr/>
        </p:nvSpPr>
        <p:spPr bwMode="auto">
          <a:xfrm>
            <a:off x="-957263" y="6162675"/>
            <a:ext cx="10925176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69"/>
          <p:cNvSpPr>
            <a:spLocks noChangeArrowheads="1"/>
          </p:cNvSpPr>
          <p:nvPr/>
        </p:nvSpPr>
        <p:spPr bwMode="auto">
          <a:xfrm>
            <a:off x="-1035050" y="6432550"/>
            <a:ext cx="10766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113667" name="Rectangle 133"/>
          <p:cNvSpPr>
            <a:spLocks noChangeArrowheads="1"/>
          </p:cNvSpPr>
          <p:nvPr/>
        </p:nvSpPr>
        <p:spPr bwMode="auto">
          <a:xfrm>
            <a:off x="-1035050" y="6432550"/>
            <a:ext cx="10766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113668" name="Rectangle 196"/>
          <p:cNvSpPr>
            <a:spLocks noChangeArrowheads="1"/>
          </p:cNvSpPr>
          <p:nvPr/>
        </p:nvSpPr>
        <p:spPr bwMode="auto">
          <a:xfrm>
            <a:off x="-1035050" y="6432550"/>
            <a:ext cx="10766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32" name="Rectangle 237"/>
          <p:cNvSpPr>
            <a:spLocks noChangeArrowheads="1"/>
          </p:cNvSpPr>
          <p:nvPr/>
        </p:nvSpPr>
        <p:spPr bwMode="auto">
          <a:xfrm>
            <a:off x="-184150" y="152400"/>
            <a:ext cx="975201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CIRCUITO CARTERA DE COBROS </a:t>
            </a:r>
          </a:p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(PROCESO DE GENERACIÓN E INFORMES)</a:t>
            </a:r>
          </a:p>
        </p:txBody>
      </p:sp>
      <p:grpSp>
        <p:nvGrpSpPr>
          <p:cNvPr id="113670" name="Group 197"/>
          <p:cNvGrpSpPr>
            <a:grpSpLocks noChangeAspect="1"/>
          </p:cNvGrpSpPr>
          <p:nvPr/>
        </p:nvGrpSpPr>
        <p:grpSpPr bwMode="auto">
          <a:xfrm>
            <a:off x="-762000" y="1639888"/>
            <a:ext cx="10363200" cy="5218112"/>
            <a:chOff x="1418" y="2061"/>
            <a:chExt cx="13860" cy="8280"/>
          </a:xfrm>
        </p:grpSpPr>
        <p:sp>
          <p:nvSpPr>
            <p:cNvPr id="113673" name="AutoShape 236"/>
            <p:cNvSpPr>
              <a:spLocks noChangeAspect="1" noChangeArrowheads="1" noTextEdit="1"/>
            </p:cNvSpPr>
            <p:nvPr/>
          </p:nvSpPr>
          <p:spPr bwMode="auto">
            <a:xfrm>
              <a:off x="1418" y="2061"/>
              <a:ext cx="13860" cy="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74" name="Rectangle 235"/>
            <p:cNvSpPr>
              <a:spLocks noChangeArrowheads="1"/>
            </p:cNvSpPr>
            <p:nvPr/>
          </p:nvSpPr>
          <p:spPr bwMode="auto">
            <a:xfrm>
              <a:off x="8690" y="4401"/>
              <a:ext cx="1980" cy="108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Proceso manual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(cliente a cliente)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-Proceso automático (generación masiva)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75" name="Rectangle 234"/>
            <p:cNvSpPr>
              <a:spLocks noChangeArrowheads="1"/>
            </p:cNvSpPr>
            <p:nvPr/>
          </p:nvSpPr>
          <p:spPr bwMode="auto">
            <a:xfrm>
              <a:off x="7970" y="800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Informes de Situación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76" name="Line 233"/>
            <p:cNvSpPr>
              <a:spLocks noChangeShapeType="1"/>
            </p:cNvSpPr>
            <p:nvPr/>
          </p:nvSpPr>
          <p:spPr bwMode="auto">
            <a:xfrm>
              <a:off x="8869" y="746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77" name="Rectangle 232"/>
            <p:cNvSpPr>
              <a:spLocks noChangeArrowheads="1"/>
            </p:cNvSpPr>
            <p:nvPr/>
          </p:nvSpPr>
          <p:spPr bwMode="auto">
            <a:xfrm>
              <a:off x="10130" y="7281"/>
              <a:ext cx="1800" cy="108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Modificar datos (Vto., cuenta Bco. cliente).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Añadir manualmente.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Eliminar.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78" name="Line 231"/>
            <p:cNvSpPr>
              <a:spLocks noChangeShapeType="1"/>
            </p:cNvSpPr>
            <p:nvPr/>
          </p:nvSpPr>
          <p:spPr bwMode="auto">
            <a:xfrm>
              <a:off x="8870" y="872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79" name="Line 230"/>
            <p:cNvSpPr>
              <a:spLocks noChangeShapeType="1"/>
            </p:cNvSpPr>
            <p:nvPr/>
          </p:nvSpPr>
          <p:spPr bwMode="auto">
            <a:xfrm>
              <a:off x="8870" y="8721"/>
              <a:ext cx="14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80" name="Line 229"/>
            <p:cNvSpPr>
              <a:spLocks noChangeShapeType="1"/>
            </p:cNvSpPr>
            <p:nvPr/>
          </p:nvSpPr>
          <p:spPr bwMode="auto">
            <a:xfrm flipH="1">
              <a:off x="7250" y="8721"/>
              <a:ext cx="16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81" name="Rectangle 228"/>
            <p:cNvSpPr>
              <a:spLocks noChangeArrowheads="1"/>
            </p:cNvSpPr>
            <p:nvPr/>
          </p:nvSpPr>
          <p:spPr bwMode="auto">
            <a:xfrm>
              <a:off x="11390" y="9441"/>
              <a:ext cx="1980" cy="72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(Cheque, Pagaré, Recibo, etc.)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2" name="AutoShape 227"/>
            <p:cNvSpPr>
              <a:spLocks noChangeArrowheads="1"/>
            </p:cNvSpPr>
            <p:nvPr/>
          </p:nvSpPr>
          <p:spPr bwMode="auto">
            <a:xfrm>
              <a:off x="8330" y="614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Cartera de Cobros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3" name="AutoShape 226"/>
            <p:cNvSpPr>
              <a:spLocks noChangeArrowheads="1"/>
            </p:cNvSpPr>
            <p:nvPr/>
          </p:nvSpPr>
          <p:spPr bwMode="auto">
            <a:xfrm>
              <a:off x="5450" y="61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Historial Cartera de Cobro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4" name="Rectangle 225"/>
            <p:cNvSpPr>
              <a:spLocks noChangeArrowheads="1"/>
            </p:cNvSpPr>
            <p:nvPr/>
          </p:nvSpPr>
          <p:spPr bwMode="auto">
            <a:xfrm>
              <a:off x="6530" y="458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Proceso Generación de Cartera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5" name="Rectangle 224"/>
            <p:cNvSpPr>
              <a:spLocks noChangeArrowheads="1"/>
            </p:cNvSpPr>
            <p:nvPr/>
          </p:nvSpPr>
          <p:spPr bwMode="auto">
            <a:xfrm>
              <a:off x="9050" y="5661"/>
              <a:ext cx="1260" cy="3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Status = ‘G’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6" name="Line 223"/>
            <p:cNvSpPr>
              <a:spLocks noChangeShapeType="1"/>
            </p:cNvSpPr>
            <p:nvPr/>
          </p:nvSpPr>
          <p:spPr bwMode="auto">
            <a:xfrm>
              <a:off x="7430" y="5301"/>
              <a:ext cx="126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87" name="Line 222"/>
            <p:cNvSpPr>
              <a:spLocks noChangeShapeType="1"/>
            </p:cNvSpPr>
            <p:nvPr/>
          </p:nvSpPr>
          <p:spPr bwMode="auto">
            <a:xfrm flipH="1">
              <a:off x="6170" y="5301"/>
              <a:ext cx="126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88" name="AutoShape 221"/>
            <p:cNvSpPr>
              <a:spLocks noChangeArrowheads="1"/>
            </p:cNvSpPr>
            <p:nvPr/>
          </p:nvSpPr>
          <p:spPr bwMode="auto">
            <a:xfrm>
              <a:off x="4370" y="4401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89" name="Line 220"/>
            <p:cNvSpPr>
              <a:spLocks noChangeShapeType="1"/>
            </p:cNvSpPr>
            <p:nvPr/>
          </p:nvSpPr>
          <p:spPr bwMode="auto">
            <a:xfrm>
              <a:off x="5810" y="494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90" name="AutoShape 219"/>
            <p:cNvSpPr>
              <a:spLocks noChangeArrowheads="1"/>
            </p:cNvSpPr>
            <p:nvPr/>
          </p:nvSpPr>
          <p:spPr bwMode="auto">
            <a:xfrm>
              <a:off x="6890" y="620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Asiento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Contable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91" name="Line 218"/>
            <p:cNvSpPr>
              <a:spLocks noChangeShapeType="1"/>
            </p:cNvSpPr>
            <p:nvPr/>
          </p:nvSpPr>
          <p:spPr bwMode="auto">
            <a:xfrm>
              <a:off x="7430" y="5301"/>
              <a:ext cx="1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92" name="AutoShape 217"/>
            <p:cNvSpPr>
              <a:spLocks noChangeArrowheads="1"/>
            </p:cNvSpPr>
            <p:nvPr/>
          </p:nvSpPr>
          <p:spPr bwMode="auto">
            <a:xfrm>
              <a:off x="4550" y="2203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Facturas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Ventas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93" name="AutoShape 216"/>
            <p:cNvSpPr>
              <a:spLocks noChangeArrowheads="1"/>
            </p:cNvSpPr>
            <p:nvPr/>
          </p:nvSpPr>
          <p:spPr bwMode="auto">
            <a:xfrm>
              <a:off x="6062" y="226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Maestro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Vías de Pago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94" name="AutoShape 215"/>
            <p:cNvSpPr>
              <a:spLocks noChangeArrowheads="1"/>
            </p:cNvSpPr>
            <p:nvPr/>
          </p:nvSpPr>
          <p:spPr bwMode="auto">
            <a:xfrm>
              <a:off x="7610" y="226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Condiciones de Pago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95" name="AutoShape 214"/>
            <p:cNvSpPr>
              <a:spLocks noChangeArrowheads="1"/>
            </p:cNvSpPr>
            <p:nvPr/>
          </p:nvSpPr>
          <p:spPr bwMode="auto">
            <a:xfrm>
              <a:off x="9122" y="220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Maestro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Clientes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696" name="Line 213"/>
            <p:cNvSpPr>
              <a:spLocks noChangeShapeType="1"/>
            </p:cNvSpPr>
            <p:nvPr/>
          </p:nvSpPr>
          <p:spPr bwMode="auto">
            <a:xfrm>
              <a:off x="5162" y="4060"/>
              <a:ext cx="45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97" name="Line 212"/>
            <p:cNvSpPr>
              <a:spLocks noChangeShapeType="1"/>
            </p:cNvSpPr>
            <p:nvPr/>
          </p:nvSpPr>
          <p:spPr bwMode="auto">
            <a:xfrm>
              <a:off x="7429" y="4060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98" name="Line 211"/>
            <p:cNvSpPr>
              <a:spLocks noChangeShapeType="1"/>
            </p:cNvSpPr>
            <p:nvPr/>
          </p:nvSpPr>
          <p:spPr bwMode="auto">
            <a:xfrm>
              <a:off x="8221" y="3520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699" name="Line 210"/>
            <p:cNvSpPr>
              <a:spLocks noChangeShapeType="1"/>
            </p:cNvSpPr>
            <p:nvPr/>
          </p:nvSpPr>
          <p:spPr bwMode="auto">
            <a:xfrm>
              <a:off x="9661" y="3520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00" name="Line 209"/>
            <p:cNvSpPr>
              <a:spLocks noChangeShapeType="1"/>
            </p:cNvSpPr>
            <p:nvPr/>
          </p:nvSpPr>
          <p:spPr bwMode="auto">
            <a:xfrm>
              <a:off x="6602" y="3520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01" name="Line 208"/>
            <p:cNvSpPr>
              <a:spLocks noChangeShapeType="1"/>
            </p:cNvSpPr>
            <p:nvPr/>
          </p:nvSpPr>
          <p:spPr bwMode="auto">
            <a:xfrm>
              <a:off x="5162" y="3520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02" name="Line 207"/>
            <p:cNvSpPr>
              <a:spLocks noChangeShapeType="1"/>
            </p:cNvSpPr>
            <p:nvPr/>
          </p:nvSpPr>
          <p:spPr bwMode="auto">
            <a:xfrm flipH="1">
              <a:off x="9410" y="6740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03" name="Rectangle 206"/>
            <p:cNvSpPr>
              <a:spLocks noChangeArrowheads="1"/>
            </p:cNvSpPr>
            <p:nvPr/>
          </p:nvSpPr>
          <p:spPr bwMode="auto">
            <a:xfrm>
              <a:off x="10130" y="638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Mantenimiento  cartera de Cobros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04" name="AutoShape 205"/>
            <p:cNvSpPr>
              <a:spLocks noChangeArrowheads="1"/>
            </p:cNvSpPr>
            <p:nvPr/>
          </p:nvSpPr>
          <p:spPr bwMode="auto">
            <a:xfrm>
              <a:off x="12650" y="6202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Cliente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05" name="Line 204"/>
            <p:cNvSpPr>
              <a:spLocks noChangeShapeType="1"/>
            </p:cNvSpPr>
            <p:nvPr/>
          </p:nvSpPr>
          <p:spPr bwMode="auto">
            <a:xfrm flipH="1">
              <a:off x="11930" y="674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06" name="AutoShape 203"/>
            <p:cNvSpPr>
              <a:spLocks noChangeArrowheads="1"/>
            </p:cNvSpPr>
            <p:nvPr/>
          </p:nvSpPr>
          <p:spPr bwMode="auto">
            <a:xfrm>
              <a:off x="6530" y="938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Cliente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07" name="AutoShape 202"/>
            <p:cNvSpPr>
              <a:spLocks noChangeArrowheads="1"/>
            </p:cNvSpPr>
            <p:nvPr/>
          </p:nvSpPr>
          <p:spPr bwMode="auto">
            <a:xfrm>
              <a:off x="8150" y="938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fecha Vencimiento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08" name="AutoShape 201"/>
            <p:cNvSpPr>
              <a:spLocks noChangeArrowheads="1"/>
            </p:cNvSpPr>
            <p:nvPr/>
          </p:nvSpPr>
          <p:spPr bwMode="auto">
            <a:xfrm>
              <a:off x="9770" y="9381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Por Tipo de Cartera 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09" name="AutoShape 200"/>
            <p:cNvSpPr>
              <a:spLocks noChangeArrowheads="1"/>
            </p:cNvSpPr>
            <p:nvPr/>
          </p:nvSpPr>
          <p:spPr bwMode="auto">
            <a:xfrm>
              <a:off x="5810" y="7822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3710" name="Line 199"/>
            <p:cNvSpPr>
              <a:spLocks noChangeShapeType="1"/>
            </p:cNvSpPr>
            <p:nvPr/>
          </p:nvSpPr>
          <p:spPr bwMode="auto">
            <a:xfrm>
              <a:off x="7250" y="8361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11" name="Rectangle 198"/>
            <p:cNvSpPr>
              <a:spLocks noChangeArrowheads="1"/>
            </p:cNvSpPr>
            <p:nvPr/>
          </p:nvSpPr>
          <p:spPr bwMode="auto">
            <a:xfrm>
              <a:off x="3290" y="6381"/>
              <a:ext cx="1980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Disponer de una trazabilidad de los diferentes status por los que pasa un cobro.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</p:grpSp>
      <p:sp>
        <p:nvSpPr>
          <p:cNvPr id="113671" name="Rectangle 259"/>
          <p:cNvSpPr>
            <a:spLocks noChangeArrowheads="1"/>
          </p:cNvSpPr>
          <p:nvPr/>
        </p:nvSpPr>
        <p:spPr bwMode="auto">
          <a:xfrm>
            <a:off x="-1035050" y="6432550"/>
            <a:ext cx="10766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113672" name="Line 260"/>
          <p:cNvSpPr>
            <a:spLocks noChangeShapeType="1"/>
          </p:cNvSpPr>
          <p:nvPr/>
        </p:nvSpPr>
        <p:spPr bwMode="auto">
          <a:xfrm>
            <a:off x="-31750" y="1214438"/>
            <a:ext cx="9240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54"/>
          <p:cNvSpPr>
            <a:spLocks noChangeArrowheads="1"/>
          </p:cNvSpPr>
          <p:nvPr/>
        </p:nvSpPr>
        <p:spPr bwMode="auto">
          <a:xfrm>
            <a:off x="-222250" y="6392863"/>
            <a:ext cx="9896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grpSp>
        <p:nvGrpSpPr>
          <p:cNvPr id="115715" name="Group 55"/>
          <p:cNvGrpSpPr>
            <a:grpSpLocks noChangeAspect="1"/>
          </p:cNvGrpSpPr>
          <p:nvPr/>
        </p:nvGrpSpPr>
        <p:grpSpPr bwMode="auto">
          <a:xfrm>
            <a:off x="0" y="1219200"/>
            <a:ext cx="9525000" cy="5943600"/>
            <a:chOff x="1418" y="2061"/>
            <a:chExt cx="13860" cy="8280"/>
          </a:xfrm>
        </p:grpSpPr>
        <p:sp>
          <p:nvSpPr>
            <p:cNvPr id="115719" name="AutoShape 85"/>
            <p:cNvSpPr>
              <a:spLocks noChangeAspect="1" noChangeArrowheads="1" noTextEdit="1"/>
            </p:cNvSpPr>
            <p:nvPr/>
          </p:nvSpPr>
          <p:spPr bwMode="auto">
            <a:xfrm>
              <a:off x="1418" y="2061"/>
              <a:ext cx="13860" cy="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20" name="AutoShape 84"/>
            <p:cNvSpPr>
              <a:spLocks noChangeArrowheads="1"/>
            </p:cNvSpPr>
            <p:nvPr/>
          </p:nvSpPr>
          <p:spPr bwMode="auto">
            <a:xfrm>
              <a:off x="7070" y="674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Historial Cartera de Cobro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1" name="Rectangle 83"/>
            <p:cNvSpPr>
              <a:spLocks noChangeArrowheads="1"/>
            </p:cNvSpPr>
            <p:nvPr/>
          </p:nvSpPr>
          <p:spPr bwMode="auto">
            <a:xfrm>
              <a:off x="6350" y="8181"/>
              <a:ext cx="1980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Disponer de una trazabilidad de los diferentes status por los que pasa un cobro.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2" name="AutoShape 82"/>
            <p:cNvSpPr>
              <a:spLocks noChangeArrowheads="1"/>
            </p:cNvSpPr>
            <p:nvPr/>
          </p:nvSpPr>
          <p:spPr bwMode="auto">
            <a:xfrm>
              <a:off x="8870" y="674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Norma-58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3" name="Rectangle 81"/>
            <p:cNvSpPr>
              <a:spLocks noChangeArrowheads="1"/>
            </p:cNvSpPr>
            <p:nvPr/>
          </p:nvSpPr>
          <p:spPr bwMode="auto">
            <a:xfrm>
              <a:off x="8510" y="8181"/>
              <a:ext cx="1980" cy="72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Anticipo de crédito  en fichero txt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4" name="Line 80"/>
            <p:cNvSpPr>
              <a:spLocks noChangeShapeType="1"/>
            </p:cNvSpPr>
            <p:nvPr/>
          </p:nvSpPr>
          <p:spPr bwMode="auto">
            <a:xfrm>
              <a:off x="9410" y="4401"/>
              <a:ext cx="1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25" name="AutoShape 79"/>
            <p:cNvSpPr>
              <a:spLocks noChangeArrowheads="1"/>
            </p:cNvSpPr>
            <p:nvPr/>
          </p:nvSpPr>
          <p:spPr bwMode="auto">
            <a:xfrm>
              <a:off x="8690" y="3501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6" name="Rectangle 78"/>
            <p:cNvSpPr>
              <a:spLocks noChangeArrowheads="1"/>
            </p:cNvSpPr>
            <p:nvPr/>
          </p:nvSpPr>
          <p:spPr bwMode="auto">
            <a:xfrm>
              <a:off x="8510" y="494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Proceso Remesa de Cobros a Clientes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7" name="Rectangle 77"/>
            <p:cNvSpPr>
              <a:spLocks noChangeArrowheads="1"/>
            </p:cNvSpPr>
            <p:nvPr/>
          </p:nvSpPr>
          <p:spPr bwMode="auto">
            <a:xfrm>
              <a:off x="6530" y="4041"/>
              <a:ext cx="1260" cy="3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Status = ‘R’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8" name="AutoShape 76"/>
            <p:cNvSpPr>
              <a:spLocks noChangeArrowheads="1"/>
            </p:cNvSpPr>
            <p:nvPr/>
          </p:nvSpPr>
          <p:spPr bwMode="auto">
            <a:xfrm>
              <a:off x="11390" y="3861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Asiento contable 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Remesa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29" name="AutoShape 75"/>
            <p:cNvSpPr>
              <a:spLocks noChangeArrowheads="1"/>
            </p:cNvSpPr>
            <p:nvPr/>
          </p:nvSpPr>
          <p:spPr bwMode="auto">
            <a:xfrm>
              <a:off x="6350" y="4582"/>
              <a:ext cx="1080" cy="1259"/>
            </a:xfrm>
            <a:prstGeom prst="can">
              <a:avLst>
                <a:gd name="adj" fmla="val 291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Cartera de Cobros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0" name="Line 74"/>
            <p:cNvSpPr>
              <a:spLocks noChangeShapeType="1"/>
            </p:cNvSpPr>
            <p:nvPr/>
          </p:nvSpPr>
          <p:spPr bwMode="auto">
            <a:xfrm>
              <a:off x="7430" y="5301"/>
              <a:ext cx="10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31" name="AutoShape 73"/>
            <p:cNvSpPr>
              <a:spLocks noChangeArrowheads="1"/>
            </p:cNvSpPr>
            <p:nvPr/>
          </p:nvSpPr>
          <p:spPr bwMode="auto">
            <a:xfrm>
              <a:off x="10670" y="6880"/>
              <a:ext cx="1440" cy="780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Emisión carta para el Banco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2" name="Rectangle 72"/>
            <p:cNvSpPr>
              <a:spLocks noChangeArrowheads="1"/>
            </p:cNvSpPr>
            <p:nvPr/>
          </p:nvSpPr>
          <p:spPr bwMode="auto">
            <a:xfrm>
              <a:off x="10490" y="2241"/>
              <a:ext cx="2880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Banco nuestro para cobro.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Seleccionar cobros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Fecha contable.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Seleccionar medio de cobro (Cheque, Pagaré, Norma-58).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- Seleccionar: Cobro / Descuento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3" name="Line 71"/>
            <p:cNvSpPr>
              <a:spLocks noChangeShapeType="1"/>
            </p:cNvSpPr>
            <p:nvPr/>
          </p:nvSpPr>
          <p:spPr bwMode="auto">
            <a:xfrm>
              <a:off x="9410" y="5661"/>
              <a:ext cx="1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34" name="Line 70"/>
            <p:cNvSpPr>
              <a:spLocks noChangeShapeType="1"/>
            </p:cNvSpPr>
            <p:nvPr/>
          </p:nvSpPr>
          <p:spPr bwMode="auto">
            <a:xfrm flipH="1">
              <a:off x="7610" y="5661"/>
              <a:ext cx="180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35" name="Line 69"/>
            <p:cNvSpPr>
              <a:spLocks noChangeShapeType="1"/>
            </p:cNvSpPr>
            <p:nvPr/>
          </p:nvSpPr>
          <p:spPr bwMode="auto">
            <a:xfrm>
              <a:off x="9410" y="5661"/>
              <a:ext cx="198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36" name="Rectangle 68"/>
            <p:cNvSpPr>
              <a:spLocks noChangeArrowheads="1"/>
            </p:cNvSpPr>
            <p:nvPr/>
          </p:nvSpPr>
          <p:spPr bwMode="auto">
            <a:xfrm>
              <a:off x="12290" y="6921"/>
              <a:ext cx="2160" cy="72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Acompañamos los documentos físicos (cheques, Pagarés, Letras)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7" name="AutoShape 67"/>
            <p:cNvSpPr>
              <a:spLocks noChangeArrowheads="1"/>
            </p:cNvSpPr>
            <p:nvPr/>
          </p:nvSpPr>
          <p:spPr bwMode="auto">
            <a:xfrm>
              <a:off x="1670" y="4761"/>
              <a:ext cx="1440" cy="899"/>
            </a:xfrm>
            <a:prstGeom prst="flowChartManualIn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Solicitar datos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8" name="Rectangle 66"/>
            <p:cNvSpPr>
              <a:spLocks noChangeArrowheads="1"/>
            </p:cNvSpPr>
            <p:nvPr/>
          </p:nvSpPr>
          <p:spPr bwMode="auto">
            <a:xfrm>
              <a:off x="3830" y="4941"/>
              <a:ext cx="18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s-ES" sz="9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Proceso vencimiento efectos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39" name="Line 65"/>
            <p:cNvSpPr>
              <a:spLocks noChangeShapeType="1"/>
            </p:cNvSpPr>
            <p:nvPr/>
          </p:nvSpPr>
          <p:spPr bwMode="auto">
            <a:xfrm>
              <a:off x="5630" y="530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40" name="Line 64"/>
            <p:cNvSpPr>
              <a:spLocks noChangeShapeType="1"/>
            </p:cNvSpPr>
            <p:nvPr/>
          </p:nvSpPr>
          <p:spPr bwMode="auto">
            <a:xfrm>
              <a:off x="3110" y="530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41" name="Rectangle 63"/>
            <p:cNvSpPr>
              <a:spLocks noChangeArrowheads="1"/>
            </p:cNvSpPr>
            <p:nvPr/>
          </p:nvSpPr>
          <p:spPr bwMode="auto">
            <a:xfrm>
              <a:off x="6530" y="6021"/>
              <a:ext cx="1260" cy="3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8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 Status = ‘P’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42" name="Line 62"/>
            <p:cNvSpPr>
              <a:spLocks noChangeShapeType="1"/>
            </p:cNvSpPr>
            <p:nvPr/>
          </p:nvSpPr>
          <p:spPr bwMode="auto">
            <a:xfrm>
              <a:off x="4730" y="5661"/>
              <a:ext cx="270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43" name="Rectangle 61"/>
            <p:cNvSpPr>
              <a:spLocks noChangeArrowheads="1"/>
            </p:cNvSpPr>
            <p:nvPr/>
          </p:nvSpPr>
          <p:spPr bwMode="auto">
            <a:xfrm>
              <a:off x="3290" y="2601"/>
              <a:ext cx="2880" cy="216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Al vencimiento de los efectos, se pasan a cobrados y el status = ‘P’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Si un cliente no atiende el efecto a su vencimiento se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2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produce el impagado y el status = ‘I’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44" name="AutoShape 60"/>
            <p:cNvSpPr>
              <a:spLocks noChangeArrowheads="1"/>
            </p:cNvSpPr>
            <p:nvPr/>
          </p:nvSpPr>
          <p:spPr bwMode="auto">
            <a:xfrm>
              <a:off x="11390" y="5301"/>
              <a:ext cx="1080" cy="1440"/>
            </a:xfrm>
            <a:prstGeom prst="can">
              <a:avLst>
                <a:gd name="adj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MaestroBancos</a:t>
              </a:r>
              <a:endParaRPr lang="es-ES" sz="900">
                <a:latin typeface="Times New Roman" pitchFamily="8" charset="0"/>
              </a:endParaRPr>
            </a:p>
            <a:p>
              <a:pPr eaLnBrk="0" hangingPunct="0"/>
              <a:r>
                <a:rPr lang="es-ES" sz="11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(Riesgo)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45" name="Line 59"/>
            <p:cNvSpPr>
              <a:spLocks noChangeShapeType="1"/>
            </p:cNvSpPr>
            <p:nvPr/>
          </p:nvSpPr>
          <p:spPr bwMode="auto">
            <a:xfrm flipV="1">
              <a:off x="10310" y="4401"/>
              <a:ext cx="108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46" name="Line 58"/>
            <p:cNvSpPr>
              <a:spLocks noChangeShapeType="1"/>
            </p:cNvSpPr>
            <p:nvPr/>
          </p:nvSpPr>
          <p:spPr bwMode="auto">
            <a:xfrm>
              <a:off x="10310" y="5301"/>
              <a:ext cx="108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747" name="AutoShape 57"/>
            <p:cNvSpPr>
              <a:spLocks noChangeArrowheads="1"/>
            </p:cNvSpPr>
            <p:nvPr/>
          </p:nvSpPr>
          <p:spPr bwMode="auto">
            <a:xfrm>
              <a:off x="4010" y="6561"/>
              <a:ext cx="1440" cy="1620"/>
            </a:xfrm>
            <a:prstGeom prst="can">
              <a:avLst>
                <a:gd name="adj" fmla="val 2812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r>
                <a:rPr lang="es-ES" sz="1000">
                  <a:latin typeface="Times New Roman" pitchFamily="8" charset="0"/>
                  <a:ea typeface="Times New Roman" pitchFamily="8" charset="0"/>
                  <a:cs typeface="Times New Roman" pitchFamily="8" charset="0"/>
                </a:rPr>
                <a:t>Asiento contable del cobro o impagado</a:t>
              </a:r>
              <a:endParaRPr lang="es-ES" sz="2400">
                <a:latin typeface="Times New Roman" pitchFamily="8" charset="0"/>
              </a:endParaRPr>
            </a:p>
          </p:txBody>
        </p:sp>
        <p:sp>
          <p:nvSpPr>
            <p:cNvPr id="115748" name="Line 56"/>
            <p:cNvSpPr>
              <a:spLocks noChangeShapeType="1"/>
            </p:cNvSpPr>
            <p:nvPr/>
          </p:nvSpPr>
          <p:spPr bwMode="auto">
            <a:xfrm>
              <a:off x="4730" y="5661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5716" name="Rectangle 105"/>
          <p:cNvSpPr>
            <a:spLocks noChangeArrowheads="1"/>
          </p:cNvSpPr>
          <p:nvPr/>
        </p:nvSpPr>
        <p:spPr bwMode="auto">
          <a:xfrm>
            <a:off x="-222250" y="6392863"/>
            <a:ext cx="9896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s-ES_tradnl" sz="2400">
              <a:latin typeface="Times New Roman" pitchFamily="8" charset="0"/>
            </a:endParaRPr>
          </a:p>
        </p:txBody>
      </p:sp>
      <p:sp>
        <p:nvSpPr>
          <p:cNvPr id="35" name="Rectangle 106"/>
          <p:cNvSpPr>
            <a:spLocks noChangeArrowheads="1"/>
          </p:cNvSpPr>
          <p:nvPr/>
        </p:nvSpPr>
        <p:spPr bwMode="auto">
          <a:xfrm>
            <a:off x="549275" y="71438"/>
            <a:ext cx="90805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CIRCUITO CARTERA DE COBROS </a:t>
            </a:r>
          </a:p>
          <a:p>
            <a:pPr indent="449263">
              <a:defRPr/>
            </a:pPr>
            <a:r>
              <a:rPr lang="es-ES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Eras Medium ITC" pitchFamily="34" charset="0"/>
              </a:rPr>
              <a:t>(PROCESO REMESA COBROS A CLIENTES)</a:t>
            </a:r>
          </a:p>
        </p:txBody>
      </p:sp>
      <p:sp>
        <p:nvSpPr>
          <p:cNvPr id="115718" name="Line 107"/>
          <p:cNvSpPr>
            <a:spLocks noChangeShapeType="1"/>
          </p:cNvSpPr>
          <p:nvPr/>
        </p:nvSpPr>
        <p:spPr bwMode="auto">
          <a:xfrm>
            <a:off x="671513" y="1214438"/>
            <a:ext cx="8259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814388" y="642938"/>
            <a:ext cx="8115300" cy="661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+mj-ea"/>
                <a:cs typeface="+mj-cs"/>
              </a:rPr>
              <a:t>Días de vencimiento Fijos</a:t>
            </a:r>
          </a:p>
        </p:txBody>
      </p:sp>
      <p:sp>
        <p:nvSpPr>
          <p:cNvPr id="24579" name="Line 4"/>
          <p:cNvSpPr>
            <a:spLocks noChangeShapeType="1"/>
          </p:cNvSpPr>
          <p:nvPr/>
        </p:nvSpPr>
        <p:spPr bwMode="auto">
          <a:xfrm>
            <a:off x="1000125" y="1357313"/>
            <a:ext cx="7704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1214438" y="5643563"/>
            <a:ext cx="76438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200"/>
              <a:t>Son los días en los que el cliente desea agrupar sus pagos</a:t>
            </a:r>
            <a:r>
              <a:rPr lang="es-ES" sz="2100"/>
              <a:t>.</a:t>
            </a:r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8025" y="1500188"/>
            <a:ext cx="5184775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 bwMode="auto">
          <a:xfrm>
            <a:off x="857250" y="214313"/>
            <a:ext cx="7358063" cy="1714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4400">
                <a:effectLst/>
                <a:ea typeface="+mj-ea"/>
                <a:cs typeface="+mj-cs"/>
              </a:rPr>
              <a:t>  Instrumentos de cobro más comunes en las empresas</a:t>
            </a:r>
          </a:p>
        </p:txBody>
      </p:sp>
      <p:sp>
        <p:nvSpPr>
          <p:cNvPr id="26627" name="Rectangle 3"/>
          <p:cNvSpPr txBox="1">
            <a:spLocks/>
          </p:cNvSpPr>
          <p:nvPr/>
        </p:nvSpPr>
        <p:spPr bwMode="auto">
          <a:xfrm>
            <a:off x="1243013" y="2420938"/>
            <a:ext cx="7615237" cy="372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Cheque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Pagaré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Letra de cambio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Recibo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Factoring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None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 </a:t>
            </a: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1143000" y="2071688"/>
            <a:ext cx="7307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 bwMode="auto">
          <a:xfrm>
            <a:off x="857250" y="214313"/>
            <a:ext cx="7358063" cy="1714500"/>
          </a:xfrm>
        </p:spPr>
        <p:txBody>
          <a:bodyPr/>
          <a:lstStyle/>
          <a:p>
            <a:pPr eaLnBrk="1" hangingPunct="1"/>
            <a:r>
              <a:rPr lang="es-ES" sz="4400">
                <a:effectLst/>
                <a:ea typeface="ＭＳ Ｐゴシック" pitchFamily="-96" charset="-128"/>
                <a:cs typeface="ＭＳ Ｐゴシック" pitchFamily="-96" charset="-128"/>
              </a:rPr>
              <a:t>  Diferencia</a:t>
            </a:r>
          </a:p>
        </p:txBody>
      </p:sp>
      <p:sp>
        <p:nvSpPr>
          <p:cNvPr id="28675" name="Rectangle 3"/>
          <p:cNvSpPr txBox="1">
            <a:spLocks/>
          </p:cNvSpPr>
          <p:nvPr/>
        </p:nvSpPr>
        <p:spPr bwMode="auto">
          <a:xfrm>
            <a:off x="1243013" y="2420938"/>
            <a:ext cx="7615237" cy="372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Crédito</a:t>
            </a:r>
          </a:p>
          <a:p>
            <a:pPr marL="342900" indent="-342900" defTabSz="-13873163"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3100">
                <a:solidFill>
                  <a:srgbClr val="333333"/>
                </a:solidFill>
                <a:latin typeface="Tahoma" pitchFamily="8" charset="0"/>
              </a:rPr>
              <a:t>Préstamo</a:t>
            </a: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1143000" y="2071688"/>
            <a:ext cx="7307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 bwMode="auto">
          <a:xfrm>
            <a:off x="1171575" y="828675"/>
            <a:ext cx="7686675" cy="5889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4300">
                <a:effectLst>
                  <a:outerShdw blurRad="38100" dist="38100" dir="2700000" algn="tl">
                    <a:srgbClr val="DDDDDD"/>
                  </a:outerShdw>
                </a:effectLst>
                <a:ea typeface="+mj-ea"/>
                <a:cs typeface="+mj-cs"/>
              </a:rPr>
              <a:t>EL CHEQUE</a:t>
            </a:r>
          </a:p>
        </p:txBody>
      </p:sp>
      <p:pic>
        <p:nvPicPr>
          <p:cNvPr id="30723" name="Picture 5" descr="11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76400"/>
            <a:ext cx="74676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1476375" y="5734050"/>
            <a:ext cx="69834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endParaRPr lang="es-ES_tradnl" sz="2100"/>
          </a:p>
        </p:txBody>
      </p:sp>
      <p:sp>
        <p:nvSpPr>
          <p:cNvPr id="30725" name="Rectangle 7"/>
          <p:cNvSpPr>
            <a:spLocks noChangeArrowheads="1"/>
          </p:cNvSpPr>
          <p:nvPr/>
        </p:nvSpPr>
        <p:spPr bwMode="auto">
          <a:xfrm>
            <a:off x="1692275" y="5710238"/>
            <a:ext cx="698341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-13873163">
              <a:lnSpc>
                <a:spcPct val="80000"/>
              </a:lnSpc>
              <a:buClr>
                <a:schemeClr val="accent1"/>
              </a:buClr>
              <a:buSzPct val="75000"/>
              <a:buFont typeface="Wingdings 3" pitchFamily="8" charset="2"/>
              <a:buChar char=""/>
            </a:pPr>
            <a:r>
              <a:rPr lang="es-ES" sz="2600"/>
              <a:t>Instrumento de cobro/pago respaldado por una entidad financiera y autorizado por el emisor. </a:t>
            </a:r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>
            <a:off x="1331913" y="1571625"/>
            <a:ext cx="7129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;}}{\colortbl\red0\green0\blue0;}{\f0\fs36\b\cf0 Posting Date\par}}"/>
  <p:tag name="PPWINSEGMENT1TARGETRTF" val="{\rtf1\ansi\deff1{\fonttbl{\f1\fcharset0 Arial;}}{\colortbl\red0\green0\blue0;}{\f1\fs36\b\cf0 Fecha de contabilizaci\'F3n\par}}"/>
  <p:tag name="PPWINLASTSAVEDTRANSLATION" val="Fecha de contabilización"/>
  <p:tag name="PPWINALREADYSEGMENTED" val="True"/>
  <p:tag name="PPWINTOTALSEGMENTS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8"/>
  <p:tag name="PPWINSEGMENT1SOURCERTF" val="{\rtf1\ansi\deff0{\fonttbl{\f0\fcharset0 Arial;}}{\colortbl\red0\green0\blue0;}{\f0\fs36\b\cf0 Tax Date\par}}"/>
  <p:tag name="PPWINSEGMENT1TARGETRTF" val="{\rtf1\ansi\deff1{\fonttbl{\f1\fcharset0 Arial;}}{\colortbl\red0\green0\blue0;}{\f1\fs36\b\cf0 Fecha del impuesto\par}}"/>
  <p:tag name="PPWINLASTSAVEDTRANSLATION" val="Fecha del impuesto"/>
  <p:tag name="PPWINALREADYSEGMENTED" val="True"/>
  <p:tag name="PPWINTOTALSEGMENTS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 Black;}}{\colortbl\red0\green0\blue0;}{\f0\fs44\cf0 Dunning Wizard\par}}"/>
  <p:tag name="PPWINSEGMENT1TARGETRTF" val="{\rtf1\ansi\deff1{\fonttbl{\f1\fcharset0 Arial;}{\f2\fcharset0 Arial Black;}}{\colortbl\red0\green0\blue0;}{\f2\fs44\cf0 Asistente de reclamaci\'F3n\par}}"/>
  <p:tag name="PPWINLASTSAVEDTRANSLATION" val="Asistente de reclamación"/>
  <p:tag name="PPWINALREADYSEGMENTED" val="True"/>
  <p:tag name="PPWINTOTALSEGMENTS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0"/>
  <p:tag name="PPWINSEGMENT1SOURCERTF" val="{\rtf1\ansi\deff0{\fonttbl{\f0\fcharset0 Arial;}}{\colortbl\red0\green0\blue0;}{\f0\fs36\b\cf0 Reference\par}}"/>
  <p:tag name="PPWINSEGMENT1TARGETRTF" val="{\rtf1\ansi\deff1{\fonttbl{\f1\fcharset0 Arial;}}{\colortbl\red0\green0\blue0;}{\f1\fs36\b\cf0 Referencia\par}}"/>
  <p:tag name="PPWINLASTSAVEDTRANSLATION" val="Referencia"/>
  <p:tag name="PPWINALREADYSEGMENTED" val="True"/>
  <p:tag name="PPWINTOTALSEGMENTS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 Black;}}{\colortbl\red0\green0\blue0;}{\f0\fs44\cf0 Dunning Wizard\par}}"/>
  <p:tag name="PPWINSEGMENT1TARGETRTF" val="{\rtf1\ansi\deff1{\fonttbl{\f1\fcharset0 Arial;}{\f2\fcharset0 Arial Black;}}{\colortbl\red0\green0\blue0;}{\f2\fs44\cf0 Asistente de reclamaci\'F3n\par}}"/>
  <p:tag name="PPWINLASTSAVEDTRANSLATION" val="Asistente de reclamación"/>
  <p:tag name="PPWINALREADYSEGMENTED" val="True"/>
  <p:tag name="PPWINTOTALSEGMENTS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6\b\cf0 Selection Criteria\par}}"/>
  <p:tag name="PPWINSEGMENT1TARGETRTF" val="{\rtf1\ansi\deff1{\fonttbl{\f1\fcharset0 Arial;}}{\colortbl\red0\green0\blue0;}{\f1\fs36\b\cf0 Criterios de selecci\'F3n\par}}"/>
  <p:tag name="PPWINLASTSAVEDTRANSLATION" val="Criterios de selección"/>
  <p:tag name="PPWINALREADYSEGMENTED" val="True"/>
  <p:tag name="PPWINTOTALSEGMENTS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;}}{\colortbl\red0\green0\blue0;}{\f0\fs36\b\cf0 Recommendation Report\par}}"/>
  <p:tag name="PPWINSEGMENT1TARGETRTF" val="{\rtf1\ansi\deff1{\fonttbl{\f1\fcharset0 Arial;}}{\colortbl\red0\green0\blue0;}{\f1\fs36\b\cf0 Informe de recomendaci\'F3n\par}}"/>
  <p:tag name="PPWINLASTSAVEDTRANSLATION" val="Informe de recomendación"/>
  <p:tag name="PPWINALREADYSEGMENTED" val="True"/>
  <p:tag name="PPWINTOTALSEGMENTS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9"/>
  <p:tag name="PPWINSEGMENT1SOURCERTF" val="{\rtf1\ansi\deff0{\fonttbl{\f0\fcharset0 Arial;}}{\colortbl\red0\green0\blue0;}{\f0\fs36\b\cf0 Vendor master record\par}}"/>
  <p:tag name="PPWINSEGMENT1TARGETRTF" val="{\rtf1\ansi\deff1{\fonttbl{\f1\fcharset0 Arial;}}{\colortbl\red0\green0\blue0;}{\f1\fs36\b\cf0 Registro maestro de acreedor\line}{\f1\fs36\b\cf0 \par}}"/>
  <p:tag name="PPWINLASTSAVEDTRANSLATION" val="Registro maestro de acreedor"/>
  <p:tag name="PPWINALREADYSEGMENTED" val="True"/>
  <p:tag name="PPWINTOTALSEGMENTS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8"/>
  <p:tag name="PPWINSEGMENT1SOURCERTF" val="{\rtf1\ansi\deff0{\fonttbl{\f0\fcharset0 Arial;}}{\colortbl\red0\green0\blue0;}{\f0\fs36\b\cf0 Print\par}}"/>
  <p:tag name="PPWINSEGMENT1TARGETRTF" val="{\rtf1\ansi\deff1{\fonttbl{\f1\fcharset0 Arial;}}{\colortbl\red0\green0\blue0;}{\f1\fs36\b\cf0 Imprimir\par}}"/>
  <p:tag name="PPWINLASTSAVEDTRANSLATION" val="Imprimir"/>
  <p:tag name="PPWINALREADYSEGMENTED" val="True"/>
  <p:tag name="PPWINTOTALSEGMENTS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  <p:tag name="PPWINSEGMENT1START" val="1"/>
  <p:tag name="PPWINSEGMENT1LENGTH" val="6"/>
  <p:tag name="PPWINSEGMENT1SOURCERTF" val="{\rtf1\ansi\deff0{\fonttbl{\f0\fcharset0 Arial;}}{\colortbl\red0\green0\blue0;}{\f0\fs36\b\cf0 Save\par}}"/>
  <p:tag name="PPWINSEGMENT1TARGETRTF" val="{\rtf1\ansi\deff1{\fonttbl{\f1\fcharset0 Arial;}}{\colortbl\red0\green0\blue0;}{\f1\fs36\b\cf0 Grabar\par}}"/>
  <p:tag name="PPWINLASTSAVEDTRANSLATION" val="Grabar"/>
  <p:tag name="PPWINALREADYSEGMENTED" val="True"/>
  <p:tag name="PPWINTOTALSEGMENTS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  <p:tag name="PPWINSEGMENT1START" val="1"/>
  <p:tag name="PPWINSEGMENT1LENGTH" val="23"/>
  <p:tag name="PPWINSEGMENT1SOURCERTF" val="{\rtf1\ansi\deff0{\fonttbl{\f0\fcharset0 Arial;}}{\colortbl\red0\green0\blue0;}{\f0\fs36\b\cf0 Document Parameters\par}}"/>
  <p:tag name="PPWINSEGMENT1TARGETRTF" val="{\rtf1\ansi\deff1{\fonttbl{\f1\fcharset0 Arial;}}{\colortbl\red0\green0\blue0;}{\f1\fs36\b\cf0 Par\'E1metros de documento\par}}"/>
  <p:tag name="PPWINLASTSAVEDTRANSLATION" val="Parámetros de documento"/>
  <p:tag name="PPWINALREADYSEGMENTED" val="True"/>
  <p:tag name="PPWINTOTALSEGMENTS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SEGMENT1START" val="1"/>
  <p:tag name="PPWINSEGMENT1LENGTH" val="11"/>
  <p:tag name="PPWINSEGMENT1SOURCERTF" val="{\rtf1\ansi\deff0{\fonttbl{\f0\fcharset0 Arial;}}{\colortbl\red0\green0\blue0;}{\f0\fs36\b\cf0 Select \par}}"/>
  <p:tag name="PPWINSEGMENT1TARGETRTF" val="{\rtf1\ansi\deff1{\fonttbl{\f1\fcharset0 Arial;}}{\colortbl\red0\green0\blue0;}{\f1\fs36\b\cf0 Seleccionar\par}}"/>
  <p:tag name="PPWINSEGMENT2START" val="13"/>
  <p:tag name="PPWINSEGMENT2LENGTH" val="8"/>
  <p:tag name="PPWINSEGMENT2SOURCERTF" val="{\rtf1\ansi\deff0{\fonttbl{\f0\fcharset0 Arial;}}{\colortbl\red0\green0\blue0;}{\f0\fs36\b\cf0 Customers\par}}"/>
  <p:tag name="PPWINSEGMENT2TARGETRTF" val="{\rtf1\ansi\deff1{\fonttbl{\f1\fcharset0 Arial;}}{\colortbl\red0\green0\blue0;}{\f1\fs36\b\cf0 Deudores\par}}"/>
  <p:tag name="PPWINLASTSAVEDTRANSLATION" val="Seleccionar&#10;Deudores"/>
  <p:tag name="PPWINALREADYSEGMENTED" val="True"/>
  <p:tag name="PPWINTOTALSEGMENTS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SEGMENT1SOURCERTF" val="{\rtf1\ansi\deff0{\fonttbl{\f0\fcharset0 Arial;}}{\colortbl\red0\green0\blue0;}{\f0\fs36\b\cf0 Load\par}}"/>
  <p:tag name="PPWINSEGMENT1TARGETRTF" val="{\rtf1\ansi\deff1{\fonttbl{\f1\fcharset0 Arial;}}{\colortbl\red0\green0\blue0;}{\f1\fs36\b\cf0 Cargar\par}}"/>
  <p:tag name="PPWINLASTSAVEDTRANSLATION" val="Cargar"/>
  <p:tag name="PPWINALREADYSEGMENTED" val="True"/>
  <p:tag name="PPWINTOTALSEGMENTS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3"/>
  <p:tag name="PPWINSEGMENT1SOURCERTF" val="{\rtf1\ansi\deff0{\fonttbl{\f0\fcharset0 Arial;}}{\colortbl\red0\green0\blue0;}{\f0\fs36\b\cf0 Saved Wizard Runs\par}}"/>
  <p:tag name="PPWINSEGMENT1TARGETRTF" val="{\rtf1\ansi\deff1{\fonttbl{\f1\fcharset0 Arial;}}{\colortbl\red0\green0\blue0;}{\f1\fs36\b\cf0 Ejecuciones de asistente grabadas\par}}"/>
  <p:tag name="PPWINLASTSAVEDTRANSLATION" val="Ejecuciones de asistente grabadas"/>
  <p:tag name="PPWINALREADYSEGMENTED" val="True"/>
  <p:tag name="PPWINTOTALSEGMENTS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1"/>
  <p:tag name="PPWINSEGMENT1SOURCERTF" val="{\rtf1\ansi\deff0{\fonttbl{\f0\fcharset0 Arial;}}{\colortbl\red0\green0\blue0;}{\f0\fs36\b\cf0 Dunning Letter\par}}"/>
  <p:tag name="PPWINSEGMENT1TARGETRTF" val="{\rtf1\ansi\deff1{\fonttbl{\f1\fcharset0 Arial;}}{\colortbl\red0\green0\blue0;}{\f1\fs36\b\cf0 Reclamaci\'F3n\par}}"/>
  <p:tag name="PPWINLASTSAVEDTRANSLATION" val="Reclamación"/>
  <p:tag name="PPWINALREADYSEGMENTED" val="True"/>
  <p:tag name="PPWINTOTALSEGMENTS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6"/>
  <p:tag name="PPWINSEGMENT1SOURCERTF" val="{\rtf1\ansi\deff0{\fonttbl{\f0\fcharset0 Arial;}}{\colortbl\red0\green0\blue0;}{\f0\fs36\b\cf0 Customer master record\par}}"/>
  <p:tag name="PPWINSEGMENT1TARGETRTF" val="{\rtf1\ansi\deff1{\fonttbl{\f1\fcharset0 Arial;}}{\colortbl\red0\green0\blue0;}{\f1\fs36\b\cf0 Registro maestro de deudor\par}}"/>
  <p:tag name="PPWINLASTSAVEDTRANSLATION" val="Registro maestro de deudor"/>
  <p:tag name="PPWINALREADYSEGMENTED" val="True"/>
  <p:tag name="PPWINTOTALSEGMENTS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0"/>
  <p:tag name="PPWINSEGMENT1SOURCERTF" val="{\rtf1\ansi\deff0{\fonttbl{\f0\fcharset0 Arial;}}{\colortbl\red0\green0\blue0;}{\f0\fs36\b\cf0 Entry in the customer master record\par}}"/>
  <p:tag name="PPWINSEGMENT1TARGETRTF" val="{\rtf1\ansi\deff1{\fonttbl{\f1\fcharset0 Arial;}}{\colortbl\red0\green0\blue0;}{\f1\fs36\b\cf0 Entrada en el registro maestro de deudor\par}}"/>
  <p:tag name="PPWINLASTSAVEDTRANSLATION" val="Entrada en el registro maestro de deudor"/>
  <p:tag name="PPWINALREADYSEGMENTED" val="True"/>
  <p:tag name="PPWINTOTALSEGMENTS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6\b\cf0 Wizard Options\par}}"/>
  <p:tag name="PPWINSEGMENT1TARGETRTF" val="{\rtf1\ansi\deff1{\fonttbl{\f1\fcharset0 Arial;}}{\colortbl\red0\green0\blue0;}{\f1\fs36\b\cf0 Opciones del asistente\par}}"/>
  <p:tag name="PPWINLASTSAVEDTRANSLATION" val="Opciones del asistente"/>
  <p:tag name="PPWINALREADYSEGMENTED" val="True"/>
  <p:tag name="PPWINTOTALSEGMENTS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SEGMENT1START" val="1"/>
  <p:tag name="PPWINSEGMENT1LENGTH" val="15"/>
  <p:tag name="PPWINSEGMENT1SOURCERTF" val="{\rtf1\ansi\deff0{\fonttbl{\f0\fcharset0 Arial;}}{\colortbl\red0\green0\blue0;}{\f0\fs36\b\cf0 Recommendations\par}}"/>
  <p:tag name="PPWINSEGMENT1TARGETRTF" val="{\rtf1\ansi\deff1{\fonttbl{\f1\fcharset0 Arial;}}{\colortbl\red0\green0\blue0;}{\f1\fs36\b\cf0 Recomendaciones\par}}"/>
  <p:tag name="PPWINLASTSAVEDTRANSLATION" val="Recomendaciones"/>
  <p:tag name="PPWINALREADYSEGMENTED" val="True"/>
  <p:tag name="PPWINTOTALSEGMENTS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SEGMENT1START" val="1"/>
  <p:tag name="PPWINSEGMENT1LENGTH" val="20"/>
  <p:tag name="PPWINSEGMENT1SOURCERTF" val="{\rtf1\ansi\deff0{\fonttbl{\f0\fcharset0 Arial;}}{\colortbl\red0\green0\blue0;}{\f0\fs36\b\cf0 General Parameters\par}}"/>
  <p:tag name="PPWINSEGMENT1TARGETRTF" val="{\rtf1\ansi\deff1{\fonttbl{\f1\fcharset0 Arial;}}{\colortbl\red0\green0\blue0;}{\f1\fs36\b\cf0 Par\'E1metros generales\par}}"/>
  <p:tag name="PPWINLASTSAVEDTRANSLATION" val="Parámetros generales"/>
  <p:tag name="PPWINALREADYSEGMENTED" val="True"/>
  <p:tag name="PPWINTOTALSEGMENTS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 Black;}}{\colortbl\red0\green0\blue0;}{\f0\fs44\cf0 Dunning Wizard\par}}"/>
  <p:tag name="PPWINSEGMENT1TARGETRTF" val="{\rtf1\ansi\deff1{\fonttbl{\f1\fcharset0 Arial;}{\f2\fcharset0 Arial Black;}}{\colortbl\red0\green0\blue0;}{\f2\fs44\cf0 Asistente de reclamaci\'F3n\par}}"/>
  <p:tag name="PPWINLASTSAVEDTRANSLATION" val="Asistente de reclamación"/>
  <p:tag name="PPWINALREADYSEGMENTED" val="True"/>
  <p:tag name="PPWINTOTALSEGMENTS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6"/>
  <p:tag name="PPWINSEGMENT1SOURCERTF" val="{\rtf1\ansi\deff0{\fonttbl{\f0\fcharset0 Arial;}}{\colortbl\red0\green0\blue0;}{\f0\fs40\b\cf0 Customer Master Record\par}}"/>
  <p:tag name="PPWINSEGMENT1TARGETRTF" val="{\rtf1\ansi\deff1{\fonttbl{\f1\fcharset0 Arial;}}{\colortbl\red0\green0\blue0;}{\f1\fs40\b\cf0 Registro maestro de deudor\par}}"/>
  <p:tag name="PPWINLASTSAVEDTRANSLATION" val="Registro maestro de deudor"/>
  <p:tag name="PPWINALREADYSEGMENTED" val="True"/>
  <p:tag name="PPWINTOTALSEGMENTS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8"/>
  <p:tag name="PPWINSEGMENT1SOURCERTF" val="{\rtf1\ansi\deff0{\fonttbl{\f0\fcharset0 Arial;}}{\colortbl\red0\green0\blue0;}{\f0\fs36\b\cf0 Project\par}}"/>
  <p:tag name="PPWINSEGMENT1TARGETRTF" val="{\rtf1\ansi\deff1{\fonttbl{\f1\fcharset0 Arial;}}{\colortbl\red0\green0\blue0;}{\f1\fs36\b\cf0 Proyecto\par}}"/>
  <p:tag name="PPWINLASTSAVEDTRANSLATION" val="Proyecto"/>
  <p:tag name="PPWINALREADYSEGMENTED" val="True"/>
  <p:tag name="PPWINTOTALSEGMENTS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  <p:tag name="PPWINTOTALSEGMENTS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  <p:tag name="PPWINTOTALSEGMENTS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  <p:tag name="PPWINTOTALSEGMENTS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  <p:tag name="PPWINSEGMENT1START" val="1"/>
  <p:tag name="PPWINSEGMENT1LENGTH" val="50"/>
  <p:tag name="PPWINSEGMENT1SOURCERTF" val="{\rtf1\ansi\deff0{\fonttbl{\f0\fcharset0 Arial;}}{\colortbl\red0\green0\blue0;}{\f0\fs36\b\cf0 Dunning Fees and Dunning Interest\par}}"/>
  <p:tag name="PPWINSEGMENT1TARGETRTF" val="{\rtf1\ansi\deff1{\fonttbl{\f1\fcharset0 Arial;}}{\colortbl\red0\green0\blue0;}{\f1\fs36\b\cf0 Comisiones de reclamaci\'F3n e inter\'E9s de reclamaci\'F3n\par}}"/>
  <p:tag name="PPWINLASTSAVEDTRANSLATION" val="Comisiones de reclamación e interés de reclamación"/>
  <p:tag name="PPWINALREADYSEGMENTED" val="True"/>
  <p:tag name="PPWINTOTALSEGMENTS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SEGMENT1START" val="1"/>
  <p:tag name="PPWINSEGMENT1LENGTH" val="24"/>
  <p:tag name="PPWINSEGMENT1SOURCERTF" val="{\rtf1\ansi\deff0{\fonttbl{\f0\fcharset0 Arial;}}{\colortbl\red0\green0\blue0;}{\f0\fs40\b\cf0 Dunning Term\par}}"/>
  <p:tag name="PPWINSEGMENT1TARGETRTF" val="{\rtf1\ansi\deff1{\fonttbl{\f1\fcharset0 Arial;}}{\colortbl\red0\green0\blue0;}{\f1\fs40\b\cf0 Condici\'F3n de reclamaci\'F3n\par}}"/>
  <p:tag name="PPWINLASTSAVEDTRANSLATION" val="Condición de reclamación"/>
  <p:tag name="PPWINALREADYSEGMENTED" val="True"/>
  <p:tag name="PPWINTOTALSEGMENTS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  <p:tag name="PPWINSEGMENT1START" val="1"/>
  <p:tag name="PPWINSEGMENT1LENGTH" val="21"/>
  <p:tag name="PPWINSEGMENT1SOURCERTF" val="{\rtf1\ansi\deff0{\fonttbl{\f0\fcharset0 Arial;}}{\colortbl\red0\green0\blue0;}{\f0\fs36\b\cf0 Dunning Letter Method\par}}"/>
  <p:tag name="PPWINSEGMENT1TARGETRTF" val="{\rtf1\ansi\deff1{\fonttbl{\f1\fcharset0 Arial;}}{\colortbl\red0\green0\blue0;}{\f1\fs36\b\cf0 M\'E9todo de reclamaci\'F3n\par}}"/>
  <p:tag name="PPWINLASTSAVEDTRANSLATION" val="Método de reclamación"/>
  <p:tag name="PPWINALREADYSEGMENTED" val="True"/>
  <p:tag name="PPWINTOTALSEGMENTS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  <p:tag name="PPWINSEGMENT1START" val="1"/>
  <p:tag name="PPWINSEGMENT1LENGTH" val="22"/>
  <p:tag name="PPWINSEGMENT1SOURCERTF" val="{\rtf1\ansi\deff0{\fonttbl{\f0\fcharset0 Arial;}}{\colortbl\red0\green0\blue0;}{\f0\fs36\b\cf0 Dunning Levels\par}}"/>
  <p:tag name="PPWINSEGMENT1TARGETRTF" val="{\rtf1\ansi\deff1{\fonttbl{\f1\fcharset0 Arial;}}{\colortbl\red0\green0\blue0;}{\f1\fs36\b\cf0 Niveles de reclamaci\'F3n\par}}"/>
  <p:tag name="PPWINLASTSAVEDTRANSLATION" val="Niveles de reclamación"/>
  <p:tag name="PPWINALREADYSEGMENTED" val="True"/>
  <p:tag name="PPWINTOTALSEGMENTS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TOTALSEGMENTS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TOTALSEGMENTS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TOTALSEGMENTS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TOTALSEGMENTS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  <p:tag name="PPWINSEGMENT1START" val="1"/>
  <p:tag name="PPWINSEGMENT1LENGTH" val="4"/>
  <p:tag name="PPWINSEGMENT1SOURCERTF" val="{\rtf1\ansi\deff0{\fonttbl{\f0\fcharset0 Arial;}}{\colortbl\red0\green0\blue0;}{\f0\fs32\b\cf0 Days\par}}"/>
  <p:tag name="PPWINSEGMENT1TARGETRTF" val="{\rtf1\ansi\deff1{\fonttbl{\f1\fcharset0 Arial;}}{\colortbl\red0\green0\blue0;}{\f1\fs32\b\cf0 D\'EDas\par}}"/>
  <p:tag name="PPWINLASTSAVEDTRANSLATION" val="Días"/>
  <p:tag name="PPWINALREADYSEGMENTED" val="True"/>
  <p:tag name="PPWINTOTALSEGMENTS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 Black;}}{\colortbl\red0\green0\blue0;}{\f0\fs44\cf0 Dunning Wizard\par}}"/>
  <p:tag name="PPWINSEGMENT1TARGETRTF" val="{\rtf1\ansi\deff1{\fonttbl{\f1\fcharset0 Arial;}{\f2\fcharset0 Arial Black;}}{\colortbl\red0\green0\blue0;}{\f2\fs44\cf0 Asistente de reclamaci\'F3n\par}}"/>
  <p:tag name="PPWINLASTSAVEDTRANSLATION" val="Asistente de reclamación"/>
  <p:tag name="PPWINALREADYSEGMENTED" val="True"/>
  <p:tag name="PPWINTOTALSEGMENTS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4"/>
  <p:tag name="PPWINSEGMENT1SOURCERTF" val="{\rtf1\ansi\deff0{\fonttbl{\f0\fcharset0 Arial Black;}}{\colortbl\red0\green0\blue0;}{\f0\fs44\cf0 Dunning Wizard\par}}"/>
  <p:tag name="PPWINSEGMENT1TARGETRTF" val="{\rtf1\ansi\deff1{\fonttbl{\f1\fcharset0 Arial;}{\f2\fcharset0 Arial Black;}}{\colortbl\red0\green0\blue0;}{\f2\fs44\cf0 Asistente de reclamaci\'F3n\par}}"/>
  <p:tag name="PPWINLASTSAVEDTRANSLATION" val="Asistente de reclamación"/>
  <p:tag name="PPWINALREADYSEGMENTED" val="True"/>
  <p:tag name="PPWINTOTALSEGMENTS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9"/>
  <p:tag name="PPWINSEGMENT1SOURCERTF" val="{\rtf1\ansi\deff0{\fonttbl{\f0\fcharset0 Arial Black;}}{\colortbl\red0\green0\blue0;}{\f0\fs44\cf0 The Payment Document Header\par}}"/>
  <p:tag name="PPWINSEGMENT1TARGETRTF" val="{\rtf1\ansi\deff1{\fonttbl{\f1\fcharset0 Arial;}{\f2\fcharset0 Arial Black;}}{\colortbl\red0\green0\blue0;}{\f2\fs44\cf0 Cabecera de documento de pago\par}}"/>
  <p:tag name="PPWINLASTSAVEDTRANSLATION" val="Cabecera de documento de pago"/>
  <p:tag name="PPWINALREADYSEGMENTED" val="True"/>
  <p:tag name="PPWINTOTALSEGMENTS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SEGMENT1START" val="1"/>
  <p:tag name="PPWINSEGMENT1LENGTH" val="33"/>
  <p:tag name="PPWINSEGMENT1SOURCERTF" val="{\rtf1\ansi\deff0{\fonttbl{\f0\fcharset0 Arial;}}{\colortbl\red0\green0\blue0;}{\f0\fs36\b\cf0 Saved Wizard Runs\par}}"/>
  <p:tag name="PPWINSEGMENT1TARGETRTF" val="{\rtf1\ansi\deff1{\fonttbl{\f1\fcharset0 Arial;}}{\colortbl\red0\green0\blue0;}{\f1\fs36\b\cf0 Ejecuciones de asistente grabadas\par}}"/>
  <p:tag name="PPWINLASTSAVEDTRANSLATION" val="Ejecuciones de asistente grabadas"/>
  <p:tag name="PPWINALREADYSEGMENTED" val="True"/>
  <p:tag name="PPWINTOTALSEGMENTS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5"/>
  <p:tag name="PPWINSEGMENT1SOURCERTF" val="{\rtf1\ansi\deff0{\fonttbl{\f0\fcharset0 Arial;}}{\colortbl\red255\green255\blue255;}{\f0\fs28\cf0 Incoming Payments\par}}"/>
  <p:tag name="PPWINSEGMENT1TARGETRTF" val="{\rtf1\ansi\deff1{\fonttbl{\f1\fcharset0 Arial;}}{\colortbl\red0\green0\blue0;\red255\green255\blue255;}{\f1\fs28\cf1 Pagos recibidos\par}}"/>
  <p:tag name="PPWINLASTSAVEDTRANSLATION" val="Pagos recibidos"/>
  <p:tag name="PPWINALREADYSEGMENTED" val="True"/>
  <p:tag name="PPWINTOTALSEGMENTS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  <p:tag name="PPWINSEGMENT1START" val="1"/>
  <p:tag name="PPWINSEGMENT1LENGTH" val="15"/>
  <p:tag name="PPWINSEGMENT1SOURCERTF" val="{\rtf1\ansi\deff0{\fonttbl{\f0\fcharset0 Arial;}}{\colortbl\red0\green0\blue0;}{\f0\fs36\b\cf0 Recommendations\par}}"/>
  <p:tag name="PPWINSEGMENT1TARGETRTF" val="{\rtf1\ansi\deff1{\fonttbl{\f1\fcharset0 Arial;}}{\colortbl\red0\green0\blue0;}{\f1\fs36\b\cf0 Recomendaciones\par}}"/>
  <p:tag name="PPWINLASTSAVEDTRANSLATION" val="Recomendaciones"/>
  <p:tag name="PPWINALREADYSEGMENTED" val="True"/>
  <p:tag name="PPWINTOTALSEGMENTS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3"/>
  <p:tag name="PPWINSEGMENT1SOURCERTF" val="{\rtf1\ansi\deff0{\fonttbl{\f0\fcharset0 Arial;}}{\colortbl\red0\green0\blue0;}{\f0\fs32\b\cf0 Document Parameters\par}}"/>
  <p:tag name="PPWINSEGMENT1TARGETRTF" val="{\rtf1\ansi\deff1{\fonttbl{\f1\fcharset0 Arial;}}{\colortbl\red0\green0\blue0;}{\f1\fs32\b\cf0 Par\'E1metros de documento\par}}"/>
  <p:tag name="PPWINLASTSAVEDTRANSLATION" val="Parámetros de documento"/>
  <p:tag name="PPWINALREADYSEGMENTED" val="True"/>
  <p:tag name="PPWINTOTALSEGMENTS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0"/>
  <p:tag name="PPWINSEGMENT1SOURCERTF" val="{\rtf1\ansi\deff0{\fonttbl{\f0\fcharset0 Arial;}}{\colortbl\red0\green0\blue0;}{\f0\fs32\b\cf0 Business Partners \'96 Selection Criteria\par}}"/>
  <p:tag name="PPWINSEGMENT1TARGETRTF" val="{\rtf1\ansi\deff1{\fonttbl{\f1\fcharset0 Arial;}}{\colortbl\red0\green0\blue0;}{\f1\fs32\b\cf0 Interlocutores comerciales: Criterios de selecci\'F3n\par}}"/>
  <p:tag name="PPWINLASTSAVEDTRANSLATION" val="Interlocutores comerciales: Criterios de selección"/>
  <p:tag name="PPWINALREADYSEGMENTED" val="True"/>
  <p:tag name="PPWINTOTALSEGMENTS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  <p:tag name="PPWINSEGMENT1START" val="1"/>
  <p:tag name="PPWINSEGMENT1LENGTH" val="20"/>
  <p:tag name="PPWINSEGMENT1SOURCERTF" val="{\rtf1\ansi\deff0{\fonttbl{\f0\fcharset0 Arial;}}{\colortbl\red0\green0\blue0;}{\f0\fs32\b\cf0 General Parameters\par}}"/>
  <p:tag name="PPWINSEGMENT1TARGETRTF" val="{\rtf1\ansi\deff1{\fonttbl{\f1\fcharset0 Arial;}}{\colortbl\red0\green0\blue0;}{\f1\fs32\b\cf0 Par\'E1metros generales\par}}"/>
  <p:tag name="PPWINLASTSAVEDTRANSLATION" val="Parámetros generales"/>
  <p:tag name="PPWINALREADYSEGMENTED" val="True"/>
  <p:tag name="PPWINTOTALSEGMENTS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6\b\cf0 Selection Criteria\par}}"/>
  <p:tag name="PPWINSEGMENT1TARGETRTF" val="{\rtf1\ansi\deff1{\fonttbl{\f1\fcharset0 Arial;}}{\colortbl\red0\green0\blue0;}{\f1\fs36\b\cf0 Criterios de selecci\'F3n\par}}"/>
  <p:tag name="PPWINLASTSAVEDTRANSLATION" val="Criterios de selección"/>
  <p:tag name="PPWINALREADYSEGMENTED" val="True"/>
  <p:tag name="PPWINTOTALSEGMENTS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8"/>
  <p:tag name="PPWINSEGMENT1SOURCERTF" val="{\rtf1\ansi\deff0{\fonttbl{\f0\fcharset0 Arial;}}{\colortbl\red0\green0\blue0;}{\f0\fs32\b\cf0 Execute\par}}"/>
  <p:tag name="PPWINSEGMENT1TARGETRTF" val="{\rtf1\ansi\deff1{\fonttbl{\f1\fcharset0 Arial;}}{\colortbl\red0\green0\blue0;}{\f1\fs32\b\cf0 Ejecutar\par}}"/>
  <p:tag name="PPWINLASTSAVEDTRANSLATION" val="Ejecutar"/>
  <p:tag name="PPWINALREADYSEGMENTED" val="True"/>
  <p:tag name="PPWINTOTALSEGMENTS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SEGMENT1SOURCERTF" val="{\rtf1\ansi\deff0{\fonttbl{\f0\fcharset0 Arial;}}{\colortbl\red0\green0\blue0;}{\f0\fs32\b\cf0 Save\par}}"/>
  <p:tag name="PPWINSEGMENT1TARGETRTF" val="{\rtf1\ansi\deff1{\fonttbl{\f1\fcharset0 Arial;}}{\colortbl\red0\green0\blue0;}{\f1\fs32\b\cf0 Grabar\par}}"/>
  <p:tag name="PPWINLASTSAVEDTRANSLATION" val="Grabar"/>
  <p:tag name="PPWINALREADYSEGMENTED" val="True"/>
  <p:tag name="PPWINTOTALSEGMENTS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SEGMENT1SOURCERTF" val="{\rtf1\ansi\deff0{\fonttbl{\f0\fcharset0 Arial;}}{\colortbl\red0\green0\blue0;}{\f0\fs36\b\cf0 Code\par}}"/>
  <p:tag name="PPWINSEGMENT1TARGETRTF" val="{\rtf1\ansi\deff1{\fonttbl{\f1\fcharset0 Arial;}}{\colortbl\red0\green0\blue0;}{\f1\fs36\b\cf0 C\'F3digo\par}}"/>
  <p:tag name="PPWINLASTSAVEDTRANSLATION" val="Código"/>
  <p:tag name="PPWINALREADYSEGMENTED" val="True"/>
  <p:tag name="PPWINTOTALSEGMENTS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2\b\cf0 Wizard Options\par}}"/>
  <p:tag name="PPWINSEGMENT1TARGETRTF" val="{\rtf1\ansi\deff1{\fonttbl{\f1\fcharset0 Arial;}}{\colortbl\red0\green0\blue0;}{\f1\fs32\b\cf0 Opciones del asistente\par}}"/>
  <p:tag name="PPWINLASTSAVEDTRANSLATION" val="Opciones del asistente"/>
  <p:tag name="PPWINALREADYSEGMENTED" val="True"/>
  <p:tag name="PPWINTOTALSEGMENTS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SEGMENT1SOURCERTF" val="{\rtf1\ansi\deff0{\fonttbl{\f0\fcharset0 Arial;}}{\colortbl\red0\green0\blue0;}{\f0\fs32\b\cf0 Load\par}}"/>
  <p:tag name="PPWINSEGMENT1TARGETRTF" val="{\rtf1\ansi\deff1{\fonttbl{\f1\fcharset0 Arial;}}{\colortbl\red0\green0\blue0;}{\f1\fs32\b\cf0 Cargar\par}}"/>
  <p:tag name="PPWINLASTSAVEDTRANSLATION" val="Cargar"/>
  <p:tag name="PPWINALREADYSEGMENTED" val="True"/>
  <p:tag name="PPWINTOTALSEGMENTS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5"/>
  <p:tag name="PPWINSEGMENT1SOURCERTF" val="{\rtf1\ansi\deff0{\fonttbl{\f0\fcharset0 Arial;}}{\colortbl\red0\green0\blue0;}{\f0\fs32\b\cf0 Payment Method \'96 Selection Criteria\par}}"/>
  <p:tag name="PPWINSEGMENT1TARGETRTF" val="{\rtf1\ansi\deff1{\fonttbl{\f1\fcharset0 Arial;}}{\colortbl\red0\green0\blue0;}{\f1\fs32\b\cf0 V\'EDa de pago: Criterios de selecci\'F3n\par}}"/>
  <p:tag name="PPWINLASTSAVEDTRANSLATION" val="Vía de pago: Criterios de selección"/>
  <p:tag name="PPWINALREADYSEGMENTED" val="True"/>
  <p:tag name="PPWINTOTALSEGMENTS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1)\par}}"/>
  <p:tag name="PPWINSEGMENT1TARGETRTF" val="{\rtf1\ansi\deff1{\fonttbl{\f1\fcharset0 Arial;}{\f2\fcharset0 Arial Black;}}{\colortbl\red0\green0\blue0;}{\f2\fs44\cf0 El asistente de pagos (1)\par}}"/>
  <p:tag name="PPWINLASTSAVEDTRANSLATION" val="El asistente de pagos (1)"/>
  <p:tag name="PPWINALREADYSEGMENTED" val="True"/>
  <p:tag name="PPWINTOTALSEGMENTS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 Black;}}{\colortbl\red0\green0\blue0;}{\f0\fs44\cf0 The Payment Wizard (2)\par}}"/>
  <p:tag name="PPWINSEGMENT1TARGETRTF" val="{\rtf1\ansi\deff1{\fonttbl{\f1\fcharset0 Arial;}{\f2\fcharset0 Arial Black;}}{\colortbl\red0\green0\blue0;}{\f2\fs44\cf0 El asistente de pagos (2)\par}}"/>
  <p:tag name="PPWINLASTSAVEDTRANSLATION" val="El asistente de pagos (2)"/>
  <p:tag name="PPWINALREADYSEGMENTED" val="True"/>
  <p:tag name="PPWINTOTALSEGMENTS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SEGMENT1SOURCERTF" val="{\rtf1\ansi\deff0{\fonttbl{\f0\fcharset0 Arial;}}{\colortbl\red0\green0\blue0;}{\f0\fs36\b\cf0 Name\par}}"/>
  <p:tag name="PPWINSEGMENT1TARGETRTF" val="{\rtf1\ansi\deff1{\fonttbl{\f1\fcharset0 Arial;}}{\colortbl\red0\green0\blue0;}{\f1\fs36\b\cf0 Nombre\par}}"/>
  <p:tag name="PPWINLASTSAVEDTRANSLATION" val="Nombre"/>
  <p:tag name="PPWINALREADYSEGMENTED" val="True"/>
  <p:tag name="PPWINTOTALSEGMENTS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6\b\cf0 Selection Criteria\par}}"/>
  <p:tag name="PPWINSEGMENT1TARGETRTF" val="{\rtf1\ansi\deff1{\fonttbl{\f1\fcharset0 Arial;}}{\colortbl\red0\green0\blue0;}{\f1\fs36\b\cf0 Criterios de selecci\'F3n\par}}"/>
  <p:tag name="PPWINLASTSAVEDTRANSLATION" val="Criterios de selección"/>
  <p:tag name="PPWINALREADYSEGMENTED" val="True"/>
  <p:tag name="PPWINTOTALSEGMENTS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3"/>
  <p:tag name="PPWINSEGMENT1SOURCERTF" val="{\rtf1\ansi\deff0{\fonttbl{\f0\fcharset0 Arial;}}{\colortbl\red0\green0\blue0;}{\f0\fs14\cf0 Deutsche Bank\par}}"/>
  <p:tag name="PPWINSEGMENT1TARGETRTF" val="{\rtf1\ansi\deff1{\fonttbl{\f1\fcharset0 Arial;}}{\colortbl\red0\green0\blue0;}{\f1\fs14\cf0 Deutsche Bank\par}}"/>
  <p:tag name="PPWINLASTSAVEDTRANSLATION" val="Deutsche Bank"/>
  <p:tag name="PPWINALREADYSEGMENTED" val="True"/>
  <p:tag name="PPWINTOTALSEGMENTS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"/>
  <p:tag name="PPWINSEGMENT1SOURCERTF" val="{\rtf1\ansi\deff0{\fonttbl{\f0\fcharset0 Arial;}}{\colortbl\red0\green0\blue0;}{\f0\fs10\cf0 To\par}}"/>
  <p:tag name="PPWINSEGMENT1TARGETRTF" val="{\rtf1\ansi\deff1{\fonttbl{\f1\fcharset0 Arial;}}{\colortbl\red0\green0\blue0;}{\f1\fs10\cf0 A\par}}"/>
  <p:tag name="PPWINLASTSAVEDTRANSLATION" val="A"/>
  <p:tag name="PPWINALREADYSEGMENTED" val="True"/>
  <p:tag name="PPWINTOTALSEGMENTS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0"/>
  <p:tag name="PPWINSEGMENT1SOURCERTF" val="{\rtf1\ansi\deff0{\fonttbl{\f0\fcharset0 Arial;}}{\colortbl\red255\green255\blue255;}{\f0\fs8\b\cf0 The printed text must not be modified or crossed out.\par}}"/>
  <p:tag name="PPWINSEGMENT1TARGETRTF" val="{\rtf1\ansi\deff1{\fonttbl{\f1\fcharset0 Arial;}}{\colortbl\red0\green0\blue0;\red255\green255\blue255;}{\f1\fs8\b\cf1 El texto impreso no puede modificarse ni tacharse.\par}}"/>
  <p:tag name="PPWINLASTSAVEDTRANSLATION" val="El texto impreso no puede modificarse ni tacharse."/>
  <p:tag name="PPWINALREADYSEGMENTED" val="True"/>
  <p:tag name="PPWINTOTALSEGMENTS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8"/>
  <p:tag name="PPWINSEGMENT1SOURCERTF" val="{\rtf1\ansi\deff0{\fonttbl{\f0\fcharset0 Arial;}}{\colortbl\red255\green255\blue255;}{\f0\fs10\cf0 Acc. No.\par}}"/>
  <p:tag name="PPWINSEGMENT1TARGETRTF" val="{\rtf1\ansi\deff1{\fonttbl{\f1\fcharset0 Arial;}}{\colortbl\red0\green0\blue0;\red255\green255\blue255;}{\f1\fs10\cf1 N\'BAcuenta\par}}"/>
  <p:tag name="PPWINLASTSAVEDTRANSLATION" val="Nºcuenta"/>
  <p:tag name="PPWINALREADYSEGMENTED" val="True"/>
  <p:tag name="PPWINTOTALSEGMENTS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"/>
  <p:tag name="PPWINSEGMENT1SOURCERTF" val="{\rtf1\ansi\deff0{\fonttbl{\f0\fcharset0 Arial;}}{\colortbl\red0\green0\blue0;}{\f0\fs10\cf0 X\par}}"/>
  <p:tag name="PPWINSEGMENT1TARGETRTF" val="{\rtf1\ansi\deff1{\fonttbl{\f1\fcharset0 Arial;}}{\colortbl\red0\green0\blue0;}{\f1\fs10\cf0 X\par}}"/>
  <p:tag name="PPWINLASTSAVEDTRANSLATION" val="X"/>
  <p:tag name="PPWINALREADYSEGMENTED" val="True"/>
  <p:tag name="PPWINTOTALSEGMENTS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"/>
  <p:tag name="PPWINSEGMENT1SOURCERTF" val="{\rtf1\ansi\deff0{\fonttbl{\f0\fcharset0 Arial;}}{\colortbl\red0\green0\blue0;}{\f0\fs10\cf0 X\par}}"/>
  <p:tag name="PPWINSEGMENT1TARGETRTF" val="{\rtf1\ansi\deff1{\fonttbl{\f1\fcharset0 Arial;}}{\colortbl\red0\green0\blue0;}{\f1\fs10\cf0 X\par}}"/>
  <p:tag name="PPWINLASTSAVEDTRANSLATION" val="X"/>
  <p:tag name="PPWINALREADYSEGMENTED" val="True"/>
  <p:tag name="PPWINTOTALSEGMENTS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"/>
  <p:tag name="PPWINSEGMENT1SOURCERTF" val="{\rtf1\ansi\deff0{\fonttbl{\f0\fcharset0 Arial;}}{\colortbl\red0\green0\blue0;}{\f0\fs10\cf0 X\par}}"/>
  <p:tag name="PPWINSEGMENT1TARGETRTF" val="{\rtf1\ansi\deff1{\fonttbl{\f1\fcharset0 Arial;}}{\colortbl\red0\green0\blue0;}{\f1\fs10\cf0 X\par}}"/>
  <p:tag name="PPWINLASTSAVEDTRANSLATION" val="X"/>
  <p:tag name="PPWINALREADYSEGMENTED" val="True"/>
  <p:tag name="PPWINTOTALSEGMENTS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"/>
  <p:tag name="PPWINSEGMENT1SOURCERTF" val="{\rtf1\ansi\deff0{\fonttbl{\f0\fcharset0 Arial;}}{\colortbl\red0\green0\blue0;}{\f0\fs10\cf0 X\par}}"/>
  <p:tag name="PPWINSEGMENT1TARGETRTF" val="{\rtf1\ansi\deff1{\fonttbl{\f1\fcharset0 Arial;}}{\colortbl\red0\green0\blue0;}{\f1\fs10\cf0 X\par}}"/>
  <p:tag name="PPWINLASTSAVEDTRANSLATION" val="X"/>
  <p:tag name="PPWINALREADYSEGMENTED" val="True"/>
  <p:tag name="PPWINTOTALSEGMENTS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7"/>
  <p:tag name="PPWINSEGMENT1SOURCERTF" val="{\rtf1\ansi\deff0{\fonttbl{\f0\fcharset0 Arial Unicode MS;}}{\colortbl\red0\green0\blue0;}{\f0\fs20\b\cf0 - }{\f0\fs10\b\cf0 Four*Hundred}{\f0\fs20\b\cf0  -\par}}"/>
  <p:tag name="PPWINSEGMENT1TARGETRTF" val="{\rtf1\ansi\deff1{\fonttbl{\f1\fcharset0 Arial;}{\f2\fcharset128 Arial Unicode MS;}{\f3\fcharset0 Arial Unicode MS;}}{\colortbl\red0\green0\blue0;}{\f3\fs20\b\cf0 - }{\f3\fs10\b\cf0 Cuatrocientos}{\f3\fs20\b\cf0  -\par}}"/>
  <p:tag name="PPWINLASTSAVEDTRANSLATION" val="- Cuatrocientos -"/>
  <p:tag name="PPWINALREADYSEGMENTED" val="True"/>
  <p:tag name="PPWINTOTALSEGMENTS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4"/>
  <p:tag name="PPWINSEGMENT1SOURCERTF" val="{\rtf1\ansi\deff0{\fonttbl{\f0\fcharset0 Arial;}}{\colortbl\red0\green0\blue0;}{\f0\fs36\b\cf0 Pay to or Bill to Address\par}}"/>
  <p:tag name="PPWINSEGMENT1TARGETRTF" val="{\rtf1\ansi\deff1{\fonttbl{\f1\fcharset0 Arial;}}{\colortbl\red0\green0\blue0;}{\f1\fs36\b\cf0 Direcci\'F3n del destinatario de pago o factura\par}}"/>
  <p:tag name="PPWINLASTSAVEDTRANSLATION" val="Dirección del destinatario de pago o factura&#10;&#10;"/>
  <p:tag name="PPWINALREADYSEGMENTED" val="True"/>
  <p:tag name="PPWINTOTALSEGMENTS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1"/>
  <p:tag name="PPWINSEGMENT1SOURCERTF" val="{\rtf1\ansi\deff0{\fonttbl{\f0\fcharset0 Arial;}}{\colortbl\red0\green0\blue0;}{\f0\fs36\b\cf0 Check Printing\par}}"/>
  <p:tag name="PPWINSEGMENT1TARGETRTF" val="{\rtf1\ansi\deff1{\fonttbl{\f1\fcharset0 Arial;}}{\colortbl\red0\green0\blue0;}{\f1\fs36\b\cf0 Impresi\'F3n de cheques\line}{\f1\fs36\b\cf0 \par}}"/>
  <p:tag name="PPWINLASTSAVEDTRANSLATION" val="Impresión de cheques"/>
  <p:tag name="PPWINALREADYSEGMENTED" val="True"/>
  <p:tag name="PPWINTOTALSEGMENTS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1"/>
  <p:tag name="PPWINSEGMENT1SOURCERTF" val="{\rtf1\ansi\deff0{\fonttbl{\f0\fcharset0 Arial;}}{\colortbl\red0\green0\blue0;}{\f0\fs32\b\cf0 Report Printing\par}}"/>
  <p:tag name="PPWINSEGMENT1TARGETRTF" val="{\rtf1\ansi\deff1{\fonttbl{\f1\fcharset0 Arial;}}{\colortbl\red0\green0\blue0;}{\f1\fs32\b\cf0 Impresi\'F3n de informes\par}}"/>
  <p:tag name="PPWINSEGMENT2START" val="24"/>
  <p:tag name="PPWINSEGMENT2LENGTH" val="23"/>
  <p:tag name="PPWINSEGMENT2SOURCERTF" val="{\rtf1\ansi\deff0{\fonttbl{\f0\fcharset0 Arial;}}{\colortbl\red0\green0\blue0;}{\f0\fs32\b\cf0 Document Printing\par}}"/>
  <p:tag name="PPWINSEGMENT2TARGETRTF" val="{\rtf1\ansi\deff1{\fonttbl{\f1\fcharset0 Arial;}}{\colortbl\red0\green0\blue0;}{\f1\fs32\b\cf0 Impresi\'F3n de documentos\par}}"/>
  <p:tag name="PPWINLASTSAVEDTRANSLATION" val="Impresión de informes&#10;&#10;Impresión de documentos"/>
  <p:tag name="PPWINALREADYSEGMENTED" val="True"/>
  <p:tag name="PPWINTOTALSEGMENTS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2\b\cf0 Bank Transfer\par}}"/>
  <p:tag name="PPWINSEGMENT1TARGETRTF" val="{\rtf1\ansi\deff1{\fonttbl{\f1\fcharset0 Arial;}}{\colortbl\red0\green0\blue0;}{\f1\fs32\b\cf0 Transferencia bancaria\par}}"/>
  <p:tag name="PPWINLASTSAVEDTRANSLATION" val="Transferencia bancaria"/>
  <p:tag name="PPWINALREADYSEGMENTED" val="True"/>
  <p:tag name="PPWINTOTALSEGMENTS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3"/>
  <p:tag name="PPWINSEGMENT1SOURCERTF" val="{\rtf1\ansi\deff0{\fonttbl{\f0\fcharset0 Arial;}}{\colortbl\red0\green0\blue0;}{\f0\fs32\b\cf0 Document Parameters\par}}"/>
  <p:tag name="PPWINSEGMENT1TARGETRTF" val="{\rtf1\ansi\deff1{\fonttbl{\f1\fcharset0 Arial;}}{\colortbl\red0\green0\blue0;}{\f1\fs32\b\cf0 Par\'E1metros de documento\par}}"/>
  <p:tag name="PPWINLASTSAVEDTRANSLATION" val="Parámetros de documento"/>
  <p:tag name="PPWINALREADYSEGMENTED" val="True"/>
  <p:tag name="PPWINTOTALSEGMENTS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0"/>
  <p:tag name="PPWINSEGMENT1SOURCERTF" val="{\rtf1\ansi\deff0{\fonttbl{\f0\fcharset0 Arial;}}{\colortbl\red0\green0\blue0;}{\f0\fs32\b\cf0 Business Partners \'96 Selection Criteria\par}}"/>
  <p:tag name="PPWINSEGMENT1TARGETRTF" val="{\rtf1\ansi\deff1{\fonttbl{\f1\fcharset0 Arial;}}{\colortbl\red0\green0\blue0;}{\f1\fs32\b\cf0 Interlocutores comerciales: Criterios de selecci\'F3n\par}}"/>
  <p:tag name="PPWINLASTSAVEDTRANSLATION" val="Interlocutores comerciales: Criterios de selección"/>
  <p:tag name="PPWINALREADYSEGMENTED" val="True"/>
  <p:tag name="PPWINTOTALSEGMENTS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  <p:tag name="PPWINSEGMENT1START" val="1"/>
  <p:tag name="PPWINSEGMENT1LENGTH" val="20"/>
  <p:tag name="PPWINSEGMENT1SOURCERTF" val="{\rtf1\ansi\deff0{\fonttbl{\f0\fcharset0 Arial;}}{\colortbl\red0\green0\blue0;}{\f0\fs32\b\cf0 General Parameters\par}}"/>
  <p:tag name="PPWINSEGMENT1TARGETRTF" val="{\rtf1\ansi\deff1{\fonttbl{\f1\fcharset0 Arial;}}{\colortbl\red0\green0\blue0;}{\f1\fs32\b\cf0 Par\'E1metros generales\par}}"/>
  <p:tag name="PPWINLASTSAVEDTRANSLATION" val="Parámetros generales"/>
  <p:tag name="PPWINALREADYSEGMENTED" val="True"/>
  <p:tag name="PPWINTOTALSEGMENTS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2"/>
  <p:tag name="PPWINSEGMENT1SOURCERTF" val="{\rtf1\ansi\deff0{\fonttbl{\f0\fcharset0 Arial;}}{\colortbl\red0\green0\blue0;}{\f0\fs32\b\cf0 Wizard Options\par}}"/>
  <p:tag name="PPWINSEGMENT1TARGETRTF" val="{\rtf1\ansi\deff1{\fonttbl{\f1\fcharset0 Arial;}}{\colortbl\red0\green0\blue0;}{\f1\fs32\b\cf0 Opciones del asistente\par}}"/>
  <p:tag name="PPWINLASTSAVEDTRANSLATION" val="Opciones del asistente"/>
  <p:tag name="PPWINALREADYSEGMENTED" val="True"/>
  <p:tag name="PPWINTOTALSEGMENTS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5"/>
  <p:tag name="PPWINSEGMENT1SOURCERTF" val="{\rtf1\ansi\deff0{\fonttbl{\f0\fcharset0 Arial;}}{\colortbl\red0\green0\blue0;}{\f0\fs32\b\cf0 Payment Method \'96 Selection Criteria\par}}"/>
  <p:tag name="PPWINSEGMENT1TARGETRTF" val="{\rtf1\ansi\deff1{\fonttbl{\f1\fcharset0 Arial;}}{\colortbl\red0\green0\blue0;}{\f1\fs32\b\cf0 V\'EDa de pago: Criterios de selecci\'F3n\par}}"/>
  <p:tag name="PPWINLASTSAVEDTRANSLATION" val="Vía de pago: Criterios de selección"/>
  <p:tag name="PPWINALREADYSEGMENTED" val="True"/>
  <p:tag name="PPWINTOTALSEGMENTS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9"/>
  <p:tag name="PPWINSEGMENT1SOURCERTF" val="{\rtf1\ansi\deff0{\fonttbl{\f0\fcharset0 Arial;}}{\colortbl\red0\green0\blue0;}{\f0\fs36\b\cf0 Contact Person\par}}"/>
  <p:tag name="PPWINSEGMENT1TARGETRTF" val="{\rtf1\ansi\deff1{\fonttbl{\f1\fcharset0 Arial;}}{\colortbl\red0\green0\blue0;}{\f1\fs36\b\cf0 Persona de contacto\par}}"/>
  <p:tag name="PPWINLASTSAVEDTRANSLATION" val="Persona de contacto"/>
  <p:tag name="PPWINALREADYSEGMENTED" val="True"/>
  <p:tag name="PPWINTOTALSEGMENTS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  <p:tag name="PPWINSEGMENT1START" val="1"/>
  <p:tag name="PPWINSEGMENT1LENGTH" val="18"/>
  <p:tag name="PPWINSEGMENT1SOURCERTF" val="{\rtf1\ansi\deff0{\fonttbl{\f0\fcharset0 Arial;}}{\colortbl\red0\green0\blue0;}{\f0\fs36\b\cf0 Payment documents\par}}"/>
  <p:tag name="PPWINSEGMENT1TARGETRTF" val="{\rtf1\ansi\deff1{\fonttbl{\f1\fcharset0 Arial;}}{\colortbl\red0\green0\blue0;}{\f1\fs36\b\cf0 Documentos de pago\par}}"/>
  <p:tag name="PPWINLASTSAVEDTRANSLATION" val="Documentos de pago"/>
  <p:tag name="PPWINALREADYSEGMENTED" val="True"/>
  <p:tag name="PPWINTOTALSEGMENTS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TOTALSEGMENTS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14"/>
  <p:tag name="PPWINSEGMENT1SOURCERTF" val="{\rtf1\ansi\deff0{\fonttbl{\f0\fcharset0 Arial;}}{\colortbl\red0\green0\blue0;}{\f0\fs36\b\cf0 Payment Engine\par}}"/>
  <p:tag name="PPWINSEGMENT1TARGETRTF" val="{\rtf1\ansi\deff1{\fonttbl{\f1\fcharset0 Arial;}}{\colortbl\red0\green0\blue0;}{\f1\fs36\b\cf0 Payment Engine\par}}"/>
  <p:tag name="PPWINLASTSAVEDTRANSLATION" val="Payment Engine"/>
  <p:tag name="PPWINALREADYSEGMENTED" val="True"/>
  <p:tag name="PPWINTOTALSEGMENTS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SEGMENT1START" val="1"/>
  <p:tag name="PPWINSEGMENT1LENGTH" val="15"/>
  <p:tag name="PPWINSEGMENT1SOURCERTF" val="{\rtf1\ansi\deff0{\fonttbl{\f0\fcharset0 Arial;}}{\colortbl\red0\green0\blue0;}{\f0\fs36\b\cf0 Recommendations\par}}"/>
  <p:tag name="PPWINSEGMENT1TARGETRTF" val="{\rtf1\ansi\deff1{\fonttbl{\f1\fcharset0 Arial;}}{\colortbl\red0\green0\blue0;}{\f1\fs36\b\cf0 Recomendaciones\par}}"/>
  <p:tag name="PPWINLASTSAVEDTRANSLATION" val="Recomendaciones"/>
  <p:tag name="PPWINALREADYSEGMENTED" val="True"/>
  <p:tag name="PPWINTOTALSEGMENTS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  <p:tag name="PPWINTOTALSEGMENTS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3"/>
  <p:tag name="PPWINSEGMENT1SOURCERTF" val="{\rtf1\ansi\deff0{\fonttbl{\f0\fcharset0 Arial;}}{\colortbl\red0\green0\blue0;}{\f0\fs36\b\cf0 No. (from Series or Manual)\par}}"/>
  <p:tag name="PPWINSEGMENT1TARGETRTF" val="{\rtf1\ansi\deff1{\fonttbl{\f1\fcharset0 Arial;}}{\colortbl\red0\green0\blue0;}{\f1\fs36\b\cf0 N\'BA. (de serie o manual)\par}}"/>
  <p:tag name="PPWINLASTSAVEDTRANSLATION" val="Nº. (de serie o manual)"/>
  <p:tag name="PPWINALREADYSEGMENTED" val="True"/>
  <p:tag name="PPWINTOTALSEGMENTS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1_Concurrencia">
  <a:themeElements>
    <a:clrScheme name="11_Concurrencia 1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FFFFFF"/>
      </a:accent3>
      <a:accent4>
        <a:srgbClr val="000000"/>
      </a:accent4>
      <a:accent5>
        <a:srgbClr val="ADCEDC"/>
      </a:accent5>
      <a:accent6>
        <a:srgbClr val="C51B23"/>
      </a:accent6>
      <a:hlink>
        <a:srgbClr val="D71600"/>
      </a:hlink>
      <a:folHlink>
        <a:srgbClr val="00AFE1"/>
      </a:folHlink>
    </a:clrScheme>
    <a:fontScheme name="11_Concurrencia">
      <a:majorFont>
        <a:latin typeface="Eras Medium ITC"/>
        <a:ea typeface=""/>
        <a:cs typeface=""/>
      </a:majorFont>
      <a:minorFont>
        <a:latin typeface="Tahoma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Concurrencia 1">
        <a:dk1>
          <a:srgbClr val="000000"/>
        </a:dk1>
        <a:lt1>
          <a:srgbClr val="FFFFFF"/>
        </a:lt1>
        <a:dk2>
          <a:srgbClr val="464646"/>
        </a:dk2>
        <a:lt2>
          <a:srgbClr val="DEF5FA"/>
        </a:lt2>
        <a:accent1>
          <a:srgbClr val="2DA2BF"/>
        </a:accent1>
        <a:accent2>
          <a:srgbClr val="DA1F28"/>
        </a:accent2>
        <a:accent3>
          <a:srgbClr val="FFFFFF"/>
        </a:accent3>
        <a:accent4>
          <a:srgbClr val="000000"/>
        </a:accent4>
        <a:accent5>
          <a:srgbClr val="ADCEDC"/>
        </a:accent5>
        <a:accent6>
          <a:srgbClr val="C51B23"/>
        </a:accent6>
        <a:hlink>
          <a:srgbClr val="D71600"/>
        </a:hlink>
        <a:folHlink>
          <a:srgbClr val="00AF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6046</TotalTime>
  <Words>2562</Words>
  <Application>Microsoft Macintosh PowerPoint</Application>
  <PresentationFormat>Presentación en pantalla (4:3)</PresentationFormat>
  <Paragraphs>528</Paragraphs>
  <Slides>56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70" baseType="lpstr">
      <vt:lpstr>Arial Narrow</vt:lpstr>
      <vt:lpstr>Arial Unicode MS</vt:lpstr>
      <vt:lpstr>Eras Medium ITC</vt:lpstr>
      <vt:lpstr>MS PGothic</vt:lpstr>
      <vt:lpstr>ＭＳ Ｐゴシック</vt:lpstr>
      <vt:lpstr>Tahoma</vt:lpstr>
      <vt:lpstr>Times New Roman</vt:lpstr>
      <vt:lpstr>Verdana</vt:lpstr>
      <vt:lpstr>Wingdings</vt:lpstr>
      <vt:lpstr>Wingdings 2</vt:lpstr>
      <vt:lpstr>Wingdings 3</vt:lpstr>
      <vt:lpstr>ヒラギノ角ゴ Pro W3</vt:lpstr>
      <vt:lpstr>Arial</vt:lpstr>
      <vt:lpstr>11_Concurrencia</vt:lpstr>
      <vt:lpstr>Tema 6: Proceso de cobros y pagos</vt:lpstr>
      <vt:lpstr>Índice</vt:lpstr>
      <vt:lpstr>¿Para qué se utiliza la Gestión de Cobros en una empresa?</vt:lpstr>
      <vt:lpstr>Vías de Pago</vt:lpstr>
      <vt:lpstr>Condiciones de Pago</vt:lpstr>
      <vt:lpstr>Días de vencimiento Fijos</vt:lpstr>
      <vt:lpstr>  Instrumentos de cobro más comunes en las empresas</vt:lpstr>
      <vt:lpstr>  Diferencia</vt:lpstr>
      <vt:lpstr>EL CHEQUE</vt:lpstr>
      <vt:lpstr>EL CHEQUE</vt:lpstr>
      <vt:lpstr>CHEQUE: OPERATIVA</vt:lpstr>
      <vt:lpstr> Cheque: Evaluación del instrumento</vt:lpstr>
      <vt:lpstr>EL PAGARÉ</vt:lpstr>
      <vt:lpstr>EL PAGARÉ</vt:lpstr>
      <vt:lpstr>PAGARÉ: OPERATIVA</vt:lpstr>
      <vt:lpstr>  Pagaré: Evaluación del instrumento</vt:lpstr>
      <vt:lpstr>LETRA DE CAMBIO</vt:lpstr>
      <vt:lpstr>Presentación de PowerPoint</vt:lpstr>
      <vt:lpstr>Presentación de PowerPoint</vt:lpstr>
      <vt:lpstr>Letra de cambio: Evaluación del instrumento</vt:lpstr>
      <vt:lpstr>EL RECIBO</vt:lpstr>
      <vt:lpstr>RECIBO: OPERATIVA</vt:lpstr>
      <vt:lpstr>  Recibo: Evaluación del instrumento</vt:lpstr>
      <vt:lpstr>EL FACTORING</vt:lpstr>
      <vt:lpstr>FACTORING: OPERATIVA</vt:lpstr>
      <vt:lpstr>  Factoring: Evaluación del instrumento</vt:lpstr>
      <vt:lpstr>EL  CONFIRMING</vt:lpstr>
      <vt:lpstr>CONFIRMING: OPERATIVA</vt:lpstr>
      <vt:lpstr>  CONFIRMING: Evaluación del instrumento</vt:lpstr>
      <vt:lpstr>  Estructura de un documento de cobro</vt:lpstr>
      <vt:lpstr>  Cabecera de documento de cobro</vt:lpstr>
      <vt:lpstr>  Determinación del importe de cobro</vt:lpstr>
      <vt:lpstr>Presentación de PowerPoint</vt:lpstr>
      <vt:lpstr>Presentación de PowerPoint</vt:lpstr>
      <vt:lpstr>Presentación de PowerPoint</vt:lpstr>
      <vt:lpstr>Presentación de PowerPoint</vt:lpstr>
      <vt:lpstr> El asistente de Cobros y Pagos (1)</vt:lpstr>
      <vt:lpstr>El asistente de Cobros y Pagos (1)</vt:lpstr>
      <vt:lpstr>El asistente de Cobros y Pagos (1)</vt:lpstr>
      <vt:lpstr>El asistente de Cobros y Pagos (1)</vt:lpstr>
      <vt:lpstr>El asistente de Cobros y Pagos (1)</vt:lpstr>
      <vt:lpstr>El asistente de Cobros y Pagos (2)</vt:lpstr>
      <vt:lpstr>Presentación de PowerPoint</vt:lpstr>
      <vt:lpstr>Reclamaciones de facturas a clientes</vt:lpstr>
      <vt:lpstr>Asistente de reclamación</vt:lpstr>
      <vt:lpstr>Asistente de reclamación</vt:lpstr>
      <vt:lpstr>Asistente de reclamación</vt:lpstr>
      <vt:lpstr>Asistente de reclamación</vt:lpstr>
      <vt:lpstr>Asistente de reclamación</vt:lpstr>
      <vt:lpstr>EFECTOS IMPAGADOS</vt:lpstr>
      <vt:lpstr>   EFECTOS IMPAGADOS: Renegociación</vt:lpstr>
      <vt:lpstr>   EFECTOS IMPAGADOS: Definitivo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Usuario de Microsoft Office</cp:lastModifiedBy>
  <cp:revision>725</cp:revision>
  <cp:lastPrinted>1601-01-01T00:00:00Z</cp:lastPrinted>
  <dcterms:created xsi:type="dcterms:W3CDTF">2015-10-20T10:22:11Z</dcterms:created>
  <dcterms:modified xsi:type="dcterms:W3CDTF">2017-10-16T14:55:25Z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